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2" r:id="rId3"/>
    <p:sldId id="258" r:id="rId4"/>
    <p:sldId id="274" r:id="rId5"/>
    <p:sldId id="259" r:id="rId6"/>
    <p:sldId id="275" r:id="rId7"/>
    <p:sldId id="277" r:id="rId8"/>
    <p:sldId id="278" r:id="rId9"/>
    <p:sldId id="279" r:id="rId10"/>
    <p:sldId id="281" r:id="rId11"/>
    <p:sldId id="282" r:id="rId12"/>
    <p:sldId id="272" r:id="rId13"/>
    <p:sldId id="283" r:id="rId14"/>
    <p:sldId id="285" r:id="rId15"/>
    <p:sldId id="273" r:id="rId16"/>
    <p:sldId id="286" r:id="rId17"/>
    <p:sldId id="284" r:id="rId18"/>
    <p:sldId id="267" r:id="rId19"/>
    <p:sldId id="268" r:id="rId20"/>
    <p:sldId id="269" r:id="rId21"/>
    <p:sldId id="287" r:id="rId22"/>
    <p:sldId id="288" r:id="rId23"/>
    <p:sldId id="270" r:id="rId24"/>
    <p:sldId id="265" r:id="rId25"/>
    <p:sldId id="266" r:id="rId26"/>
    <p:sldId id="289" r:id="rId27"/>
    <p:sldId id="290" r:id="rId28"/>
    <p:sldId id="291" r:id="rId29"/>
    <p:sldId id="26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2357-3F19-45FE-8D3D-73F1BC4AD62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2A4-78E0-4388-967A-A388B9B29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10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2357-3F19-45FE-8D3D-73F1BC4AD62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2A4-78E0-4388-967A-A388B9B29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34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2357-3F19-45FE-8D3D-73F1BC4AD62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2A4-78E0-4388-967A-A388B9B29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0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2357-3F19-45FE-8D3D-73F1BC4AD62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2A4-78E0-4388-967A-A388B9B29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2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2357-3F19-45FE-8D3D-73F1BC4AD62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2A4-78E0-4388-967A-A388B9B29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28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2357-3F19-45FE-8D3D-73F1BC4AD62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2A4-78E0-4388-967A-A388B9B29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2357-3F19-45FE-8D3D-73F1BC4AD62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2A4-78E0-4388-967A-A388B9B29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0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2357-3F19-45FE-8D3D-73F1BC4AD62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2A4-78E0-4388-967A-A388B9B29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75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2357-3F19-45FE-8D3D-73F1BC4AD62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2A4-78E0-4388-967A-A388B9B29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8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2357-3F19-45FE-8D3D-73F1BC4AD62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2A4-78E0-4388-967A-A388B9B29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44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2357-3F19-45FE-8D3D-73F1BC4AD62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2A4-78E0-4388-967A-A388B9B29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67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22357-3F19-45FE-8D3D-73F1BC4AD62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312A4-78E0-4388-967A-A388B9B29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93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kodnt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361" y="348811"/>
            <a:ext cx="8284531" cy="572351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72648" y="1548988"/>
            <a:ext cx="8096596" cy="5130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ОГБУК «Областной Дом народного творчества им. Иосифа Кобзона»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специалистов культурно-досуговых учреждений клубного типа муниципальных образований Костромской области </a:t>
            </a:r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методике заполнения формы строгой статистической отчетности №7-НК «Сведения об организации культурно-досугового типа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за 2023 год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Составитель: 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зав. отделом методической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информационно-аналитической 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Никифорова Е.Ю.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19" y="0"/>
            <a:ext cx="1638529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0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t="4571" r="2078" b="53562"/>
          <a:stretch/>
        </p:blipFill>
        <p:spPr>
          <a:xfrm>
            <a:off x="247336" y="0"/>
            <a:ext cx="8535336" cy="26351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2707" y="6490161"/>
            <a:ext cx="2394067" cy="32004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Заполнение с ошибками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5662467" y="2841276"/>
            <a:ext cx="3088387" cy="29611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b="1" dirty="0"/>
              <a:t>В графе 4 </a:t>
            </a:r>
            <a:r>
              <a:rPr lang="ru-RU" dirty="0"/>
              <a:t>приводятся данные по формированиям для детей до 14 лет.</a:t>
            </a:r>
          </a:p>
          <a:p>
            <a:pPr>
              <a:spcBef>
                <a:spcPts val="600"/>
              </a:spcBef>
            </a:pPr>
            <a:r>
              <a:rPr lang="ru-RU" dirty="0"/>
              <a:t>Если в состав участников формирования входят представители других возрастных групп (молодежь, люди среднего возраста. пенсионеры), данное формирование в этой графе не учитывается;</a:t>
            </a:r>
            <a:endParaRPr lang="ru-RU" i="1" dirty="0"/>
          </a:p>
          <a:p>
            <a:pPr>
              <a:spcBef>
                <a:spcPts val="600"/>
              </a:spcBef>
            </a:pPr>
            <a:r>
              <a:rPr lang="ru-RU" b="1" dirty="0"/>
              <a:t>В графе 5</a:t>
            </a:r>
            <a:r>
              <a:rPr lang="ru-RU" dirty="0"/>
              <a:t> приводятся данные по формированиям для молодежи от 14 до 35 лет включительно.</a:t>
            </a:r>
          </a:p>
          <a:p>
            <a:pPr>
              <a:spcBef>
                <a:spcPts val="600"/>
              </a:spcBef>
            </a:pPr>
            <a:r>
              <a:rPr lang="ru-RU" dirty="0"/>
              <a:t>Если участниками формирования являются также дети до 15 лет и взрослые старше 35 лет, данное формирование в этой графе не учитывается.</a:t>
            </a:r>
            <a:endParaRPr lang="ru-RU" i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2076002" y="2503109"/>
            <a:ext cx="3992289" cy="2890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3"/>
          <p:cNvSpPr txBox="1">
            <a:spLocks/>
          </p:cNvSpPr>
          <p:nvPr/>
        </p:nvSpPr>
        <p:spPr>
          <a:xfrm>
            <a:off x="190498" y="2929539"/>
            <a:ext cx="2102590" cy="292738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Данные </a:t>
            </a:r>
            <a:r>
              <a:rPr lang="ru-RU" dirty="0"/>
              <a:t>раздела заполняются на основании журналов учета культурно-досуговых формирований путем подсчета числа участников в них.</a:t>
            </a:r>
          </a:p>
          <a:p>
            <a:r>
              <a:rPr lang="ru-RU" dirty="0"/>
              <a:t>Лица, участвующие в нескольких кружках, секциях и пр., учитываются </a:t>
            </a:r>
            <a:r>
              <a:rPr lang="ru-RU" b="1" dirty="0"/>
              <a:t>по каждому </a:t>
            </a:r>
            <a:r>
              <a:rPr lang="ru-RU" dirty="0"/>
              <a:t>из них в отдельности</a:t>
            </a:r>
            <a:r>
              <a:rPr lang="ru-RU" dirty="0" smtClean="0"/>
              <a:t>.</a:t>
            </a:r>
            <a:r>
              <a:rPr lang="ru-RU" b="1" i="1" dirty="0"/>
              <a:t> </a:t>
            </a:r>
            <a:endParaRPr lang="ru-RU" b="1" i="1" dirty="0" smtClean="0"/>
          </a:p>
          <a:p>
            <a:r>
              <a:rPr lang="ru-RU" b="1" i="1" dirty="0" smtClean="0"/>
              <a:t>Внимание</a:t>
            </a:r>
            <a:r>
              <a:rPr lang="ru-RU" b="1" i="1" dirty="0"/>
              <a:t>!</a:t>
            </a:r>
            <a:r>
              <a:rPr lang="ru-RU" i="1" dirty="0"/>
              <a:t> Формирования, действовавшие в течение года, но завершившие программу работы до конца отчетного года, также включаются в отчет.</a:t>
            </a:r>
            <a:endParaRPr lang="ru-RU" dirty="0"/>
          </a:p>
          <a:p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2076002" y="2536055"/>
            <a:ext cx="1032958" cy="2640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123430" y="2598736"/>
            <a:ext cx="0" cy="3201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 txBox="1">
            <a:spLocks/>
          </p:cNvSpPr>
          <p:nvPr/>
        </p:nvSpPr>
        <p:spPr>
          <a:xfrm>
            <a:off x="501235" y="185666"/>
            <a:ext cx="2256115" cy="63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/>
              <a:t>Внимание</a:t>
            </a:r>
            <a:r>
              <a:rPr lang="ru-RU" i="1" dirty="0"/>
              <a:t>! </a:t>
            </a:r>
            <a:r>
              <a:rPr lang="ru-RU" i="1" dirty="0" smtClean="0"/>
              <a:t>Графа 3=6+8</a:t>
            </a:r>
            <a:r>
              <a:rPr lang="ru-RU" i="1" dirty="0"/>
              <a:t>!</a:t>
            </a:r>
            <a:endParaRPr lang="ru-RU" dirty="0"/>
          </a:p>
        </p:txBody>
      </p:sp>
      <p:sp>
        <p:nvSpPr>
          <p:cNvPr id="17" name="Текст 3"/>
          <p:cNvSpPr txBox="1">
            <a:spLocks/>
          </p:cNvSpPr>
          <p:nvPr/>
        </p:nvSpPr>
        <p:spPr>
          <a:xfrm>
            <a:off x="1123430" y="5660967"/>
            <a:ext cx="7627424" cy="838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/>
              <a:t>Внимание</a:t>
            </a:r>
            <a:r>
              <a:rPr lang="ru-RU" b="1" i="1" dirty="0"/>
              <a:t>! Если сумма граф 4 и 5 равна графе 3, то это значит, что клубных формирований для взрослых старше 35 лет у КДУ нет! Так быть не может! </a:t>
            </a:r>
            <a:endParaRPr lang="ru-RU" b="1" i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/>
              <a:t>Просьба </a:t>
            </a:r>
            <a:r>
              <a:rPr lang="ru-RU" b="1" i="1" dirty="0"/>
              <a:t>отнестись к подсчету очень внимательно! </a:t>
            </a:r>
            <a:endParaRPr lang="ru-RU" b="1" i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/>
              <a:t>Сумма </a:t>
            </a:r>
            <a:r>
              <a:rPr lang="ru-RU" b="1" i="1" dirty="0"/>
              <a:t>граф 4 и 5 категорически не может быть больше графы 3!</a:t>
            </a:r>
            <a:endParaRPr lang="ru-RU" i="1" dirty="0"/>
          </a:p>
        </p:txBody>
      </p:sp>
      <p:sp>
        <p:nvSpPr>
          <p:cNvPr id="25" name="Текст 3"/>
          <p:cNvSpPr txBox="1">
            <a:spLocks/>
          </p:cNvSpPr>
          <p:nvPr/>
        </p:nvSpPr>
        <p:spPr>
          <a:xfrm>
            <a:off x="2294895" y="2792164"/>
            <a:ext cx="3285086" cy="29353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i="1" dirty="0"/>
              <a:t>Если культурно-досуговое формирование является разновозрастным (например, семейный вокальный коллектив или танцевальный коллектив, в котором вместе занимаются </a:t>
            </a:r>
            <a:r>
              <a:rPr lang="ru-RU" i="1" dirty="0" smtClean="0"/>
              <a:t>участники </a:t>
            </a:r>
            <a:r>
              <a:rPr lang="ru-RU" i="1" dirty="0"/>
              <a:t>от 7 до 18 лет), то оно учитывается только в графе 3, в графах 4 и 5 - не учитывается. </a:t>
            </a:r>
          </a:p>
          <a:p>
            <a:pPr>
              <a:spcBef>
                <a:spcPts val="600"/>
              </a:spcBef>
            </a:pPr>
            <a:r>
              <a:rPr lang="ru-RU" i="1" dirty="0"/>
              <a:t>Исключение составляют коллективы, в которых детская и молодежная группы (группа взрослых) разделены, то есть у них разный репертуар, разное время занятий и они организационно оформлены, как разные группы творческого коллектива. </a:t>
            </a:r>
            <a:endParaRPr lang="ru-RU" i="1" dirty="0" smtClean="0"/>
          </a:p>
          <a:p>
            <a:pPr>
              <a:spcBef>
                <a:spcPts val="600"/>
              </a:spcBef>
            </a:pPr>
            <a:r>
              <a:rPr lang="ru-RU" b="1" i="1" dirty="0" smtClean="0"/>
              <a:t>В </a:t>
            </a:r>
            <a:r>
              <a:rPr lang="ru-RU" b="1" i="1" dirty="0"/>
              <a:t>этом случае каждая такая обособленная группа оформляется как отдельное клубное формирование.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2936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t="4571" r="2078" b="53562"/>
          <a:stretch/>
        </p:blipFill>
        <p:spPr>
          <a:xfrm>
            <a:off x="247336" y="-33251"/>
            <a:ext cx="8535336" cy="26351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9255" y="6465223"/>
            <a:ext cx="2394067" cy="32004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Заполнение с ошибками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6749935" y="2809953"/>
            <a:ext cx="1934416" cy="33830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/>
              <a:t>Кружок —</a:t>
            </a:r>
            <a:r>
              <a:rPr lang="ru-RU" dirty="0"/>
              <a:t> клубное формирование, в котором творческо-исполнительская деятельность предваряется учебно-тренировочными занятиями, составляющими преобладающую часть всех занятий. Во главе кружка стоит руководитель-педагог, значительно превосходящий участников по подготовке.</a:t>
            </a:r>
          </a:p>
          <a:p>
            <a:r>
              <a:rPr lang="ru-RU" b="1" i="1" dirty="0"/>
              <a:t>Студия —</a:t>
            </a:r>
            <a:r>
              <a:rPr lang="ru-RU" dirty="0"/>
              <a:t> коллектив любительского творчества, сочетающий в своей работе учебные, экспериментальные и производственные задачи. Это могут быть музыкальные, хореографические, вокальные, эстрадные, художественного слова, изобразительного и декоративно-прикладного искусства и др.</a:t>
            </a: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4550482" y="2786583"/>
            <a:ext cx="1792129" cy="358096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В графе 8</a:t>
            </a:r>
            <a:r>
              <a:rPr lang="ru-RU" dirty="0"/>
              <a:t> (из графы 3) приводятся данные </a:t>
            </a:r>
            <a:r>
              <a:rPr lang="ru-RU" b="1" dirty="0"/>
              <a:t>по прочим клубным формированиям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кружкам</a:t>
            </a:r>
            <a:r>
              <a:rPr lang="ru-RU" dirty="0"/>
              <a:t>, творческим коллективам, секциям, студиям любительского (самодеятельного) художественного, декоративно-прикладного, изобразительного и технического творчества, </a:t>
            </a:r>
            <a:r>
              <a:rPr lang="ru-RU" i="1" dirty="0"/>
              <a:t>занятиям на факультетах народных университетов, курсам прикладных знаний и навыков, творческим лабораториям.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3966486" y="2561643"/>
            <a:ext cx="1294515" cy="2483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5525517" y="2570992"/>
            <a:ext cx="1864498" cy="2544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3"/>
          <p:cNvSpPr txBox="1">
            <a:spLocks/>
          </p:cNvSpPr>
          <p:nvPr/>
        </p:nvSpPr>
        <p:spPr>
          <a:xfrm>
            <a:off x="190497" y="2929537"/>
            <a:ext cx="2378135" cy="369570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Клубное любительское объединение, группа, клуб по интересам</a:t>
            </a:r>
            <a:r>
              <a:rPr lang="ru-RU" dirty="0"/>
              <a:t> - организационно оформленное добровольное объединение людей, занятых социально полезной деятельностью с целью удовлетворения разнообразных духовных запросов и интересов в сфере свободного времени.</a:t>
            </a:r>
          </a:p>
          <a:p>
            <a:r>
              <a:rPr lang="ru-RU" dirty="0"/>
              <a:t>Целью участников является общение с единомышленниками. Работа строится на принципах самоуправления. Руководство может осуществляться на общественных началах. Количественный состав может быть непостоянным.</a:t>
            </a:r>
          </a:p>
          <a:p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3412502" y="2531842"/>
            <a:ext cx="63424" cy="293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123430" y="2460567"/>
            <a:ext cx="1667463" cy="4582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 txBox="1">
            <a:spLocks/>
          </p:cNvSpPr>
          <p:nvPr/>
        </p:nvSpPr>
        <p:spPr>
          <a:xfrm>
            <a:off x="534778" y="147812"/>
            <a:ext cx="2256115" cy="63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b="1" i="1" dirty="0" smtClean="0"/>
              <a:t>Внимание! </a:t>
            </a:r>
          </a:p>
          <a:p>
            <a:pPr>
              <a:spcBef>
                <a:spcPts val="600"/>
              </a:spcBef>
            </a:pPr>
            <a:r>
              <a:rPr lang="ru-RU" b="1" i="1" dirty="0" smtClean="0"/>
              <a:t>Графа 8=11+15+16</a:t>
            </a:r>
            <a:endParaRPr lang="ru-RU" b="1" i="1" dirty="0"/>
          </a:p>
        </p:txBody>
      </p:sp>
      <p:sp>
        <p:nvSpPr>
          <p:cNvPr id="25" name="Текст 3"/>
          <p:cNvSpPr txBox="1">
            <a:spLocks/>
          </p:cNvSpPr>
          <p:nvPr/>
        </p:nvSpPr>
        <p:spPr>
          <a:xfrm>
            <a:off x="2662739" y="2825453"/>
            <a:ext cx="1976098" cy="30670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/>
              <a:t>Внимание!</a:t>
            </a:r>
            <a:r>
              <a:rPr lang="ru-RU" i="1" dirty="0"/>
              <a:t> Имеются в виду инклюзивные группы, в которых инвалиды и люди с ограниченными возможностями здоровья занимаются вместе со всеми, на равных.</a:t>
            </a:r>
          </a:p>
          <a:p>
            <a:r>
              <a:rPr lang="ru-RU" i="1" dirty="0"/>
              <a:t>Учитываются </a:t>
            </a:r>
            <a:r>
              <a:rPr lang="ru-RU" b="1" i="1" dirty="0"/>
              <a:t>все участники объединения</a:t>
            </a:r>
            <a:r>
              <a:rPr lang="ru-RU" i="1" dirty="0"/>
              <a:t>, не только инвалиды и люди с ограниченными возможностями здоровья.</a:t>
            </a:r>
            <a:endParaRPr lang="ru-RU" dirty="0"/>
          </a:p>
        </p:txBody>
      </p:sp>
      <p:sp>
        <p:nvSpPr>
          <p:cNvPr id="20" name="Текст 3"/>
          <p:cNvSpPr txBox="1">
            <a:spLocks/>
          </p:cNvSpPr>
          <p:nvPr/>
        </p:nvSpPr>
        <p:spPr>
          <a:xfrm>
            <a:off x="2693322" y="6007024"/>
            <a:ext cx="5866338" cy="6772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/>
              <a:t>Внимание</a:t>
            </a:r>
            <a:r>
              <a:rPr lang="ru-RU" b="1" i="1" dirty="0"/>
              <a:t>! </a:t>
            </a:r>
            <a:endParaRPr lang="ru-RU" b="1" i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/>
              <a:t>Сумма </a:t>
            </a:r>
            <a:r>
              <a:rPr lang="ru-RU" b="1" i="1" dirty="0"/>
              <a:t>граф </a:t>
            </a:r>
            <a:r>
              <a:rPr lang="ru-RU" b="1" i="1" dirty="0" smtClean="0"/>
              <a:t>9 </a:t>
            </a:r>
            <a:r>
              <a:rPr lang="ru-RU" b="1" i="1" dirty="0"/>
              <a:t>и </a:t>
            </a:r>
            <a:r>
              <a:rPr lang="ru-RU" b="1" i="1" dirty="0" smtClean="0"/>
              <a:t>10 </a:t>
            </a:r>
            <a:r>
              <a:rPr lang="ru-RU" b="1" i="1" dirty="0"/>
              <a:t>категорически не может быть больше графы </a:t>
            </a:r>
            <a:r>
              <a:rPr lang="ru-RU" b="1" i="1" dirty="0" smtClean="0"/>
              <a:t>8!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/>
              <a:t>Сумма граф 12 и 13 категорически не может быть больше графы 11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670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759354"/>
              </p:ext>
            </p:extLst>
          </p:nvPr>
        </p:nvGraphicFramePr>
        <p:xfrm>
          <a:off x="804518" y="757419"/>
          <a:ext cx="8002703" cy="1727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70">
                  <a:extLst>
                    <a:ext uri="{9D8B030D-6E8A-4147-A177-3AD203B41FA5}">
                      <a16:colId xmlns:a16="http://schemas.microsoft.com/office/drawing/2014/main" val="2963600686"/>
                    </a:ext>
                  </a:extLst>
                </a:gridCol>
                <a:gridCol w="1987146">
                  <a:extLst>
                    <a:ext uri="{9D8B030D-6E8A-4147-A177-3AD203B41FA5}">
                      <a16:colId xmlns:a16="http://schemas.microsoft.com/office/drawing/2014/main" val="217000887"/>
                    </a:ext>
                  </a:extLst>
                </a:gridCol>
                <a:gridCol w="1441738">
                  <a:extLst>
                    <a:ext uri="{9D8B030D-6E8A-4147-A177-3AD203B41FA5}">
                      <a16:colId xmlns:a16="http://schemas.microsoft.com/office/drawing/2014/main" val="2764474839"/>
                    </a:ext>
                  </a:extLst>
                </a:gridCol>
                <a:gridCol w="2773549">
                  <a:extLst>
                    <a:ext uri="{9D8B030D-6E8A-4147-A177-3AD203B41FA5}">
                      <a16:colId xmlns:a16="http://schemas.microsoft.com/office/drawing/2014/main" val="2606526624"/>
                    </a:ext>
                  </a:extLst>
                </a:gridCol>
              </a:tblGrid>
              <a:tr h="13941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Всего клубных </a:t>
                      </a:r>
                      <a:r>
                        <a:rPr lang="ru-RU" sz="1600" u="none" strike="noStrike" dirty="0" smtClean="0">
                          <a:effectLst/>
                        </a:rPr>
                        <a:t>формирований (графа 3)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КФ для разновозрастной аудитории </a:t>
                      </a:r>
                      <a:r>
                        <a:rPr lang="ru-RU" sz="1600" u="none" strike="noStrike" dirty="0" smtClean="0">
                          <a:effectLst/>
                        </a:rPr>
                        <a:t>(в уме)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КФ для детей (графа 4)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КФ для молодежи (графа 5)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0781718"/>
                  </a:ext>
                </a:extLst>
              </a:tr>
              <a:tr h="3329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>
                          <a:effectLst/>
                        </a:rPr>
                        <a:t>=1+2+3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773133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469367"/>
              </p:ext>
            </p:extLst>
          </p:nvPr>
        </p:nvGraphicFramePr>
        <p:xfrm>
          <a:off x="804518" y="2722572"/>
          <a:ext cx="8002703" cy="1786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70">
                  <a:extLst>
                    <a:ext uri="{9D8B030D-6E8A-4147-A177-3AD203B41FA5}">
                      <a16:colId xmlns:a16="http://schemas.microsoft.com/office/drawing/2014/main" val="1969133983"/>
                    </a:ext>
                  </a:extLst>
                </a:gridCol>
                <a:gridCol w="1987146">
                  <a:extLst>
                    <a:ext uri="{9D8B030D-6E8A-4147-A177-3AD203B41FA5}">
                      <a16:colId xmlns:a16="http://schemas.microsoft.com/office/drawing/2014/main" val="3668789987"/>
                    </a:ext>
                  </a:extLst>
                </a:gridCol>
                <a:gridCol w="1441738">
                  <a:extLst>
                    <a:ext uri="{9D8B030D-6E8A-4147-A177-3AD203B41FA5}">
                      <a16:colId xmlns:a16="http://schemas.microsoft.com/office/drawing/2014/main" val="233262346"/>
                    </a:ext>
                  </a:extLst>
                </a:gridCol>
                <a:gridCol w="2773549">
                  <a:extLst>
                    <a:ext uri="{9D8B030D-6E8A-4147-A177-3AD203B41FA5}">
                      <a16:colId xmlns:a16="http://schemas.microsoft.com/office/drawing/2014/main" val="3015771795"/>
                    </a:ext>
                  </a:extLst>
                </a:gridCol>
              </a:tblGrid>
              <a:tr h="14423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Прочих клубных формирований (графа 8)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Прочих КФ для разновозрастной аудитории </a:t>
                      </a:r>
                      <a:r>
                        <a:rPr lang="ru-RU" sz="1600" u="none" strike="noStrike" dirty="0" smtClean="0">
                          <a:effectLst/>
                        </a:rPr>
                        <a:t>(в уме)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Прочих КФ для детей (графа 9)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Прочих КФ для молодежи (графа 10)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0057824"/>
                  </a:ext>
                </a:extLst>
              </a:tr>
              <a:tr h="344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>
                          <a:effectLst/>
                        </a:rPr>
                        <a:t>=1+2+3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934689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28197"/>
              </p:ext>
            </p:extLst>
          </p:nvPr>
        </p:nvGraphicFramePr>
        <p:xfrm>
          <a:off x="790566" y="4747364"/>
          <a:ext cx="8002703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70">
                  <a:extLst>
                    <a:ext uri="{9D8B030D-6E8A-4147-A177-3AD203B41FA5}">
                      <a16:colId xmlns:a16="http://schemas.microsoft.com/office/drawing/2014/main" val="729467126"/>
                    </a:ext>
                  </a:extLst>
                </a:gridCol>
                <a:gridCol w="1987146">
                  <a:extLst>
                    <a:ext uri="{9D8B030D-6E8A-4147-A177-3AD203B41FA5}">
                      <a16:colId xmlns:a16="http://schemas.microsoft.com/office/drawing/2014/main" val="3570387165"/>
                    </a:ext>
                  </a:extLst>
                </a:gridCol>
                <a:gridCol w="1441738">
                  <a:extLst>
                    <a:ext uri="{9D8B030D-6E8A-4147-A177-3AD203B41FA5}">
                      <a16:colId xmlns:a16="http://schemas.microsoft.com/office/drawing/2014/main" val="1692245858"/>
                    </a:ext>
                  </a:extLst>
                </a:gridCol>
                <a:gridCol w="2773549">
                  <a:extLst>
                    <a:ext uri="{9D8B030D-6E8A-4147-A177-3AD203B41FA5}">
                      <a16:colId xmlns:a16="http://schemas.microsoft.com/office/drawing/2014/main" val="431123767"/>
                    </a:ext>
                  </a:extLst>
                </a:gridCol>
              </a:tblGrid>
              <a:tr h="16619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Прочих клубных формирований (графа 8)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Формирования/кружки самодеятельного народного творчества (графа 11)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Формирования/кружки технического творчества (графа 15)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Спортивные формирования/кружки (графа 16)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3759816"/>
                  </a:ext>
                </a:extLst>
              </a:tr>
              <a:tr h="263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>
                          <a:effectLst/>
                        </a:rPr>
                        <a:t>=1+2+3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697262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83468" y="27989"/>
            <a:ext cx="842375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Таблицы для проверки числа клубных формирований и количества их участников: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7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t="4571" r="2078" b="53562"/>
          <a:stretch/>
        </p:blipFill>
        <p:spPr>
          <a:xfrm>
            <a:off x="247336" y="-74814"/>
            <a:ext cx="8535336" cy="2635136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36583"/>
              </p:ext>
            </p:extLst>
          </p:nvPr>
        </p:nvGraphicFramePr>
        <p:xfrm>
          <a:off x="415059" y="4571147"/>
          <a:ext cx="3749617" cy="1952625"/>
        </p:xfrm>
        <a:graphic>
          <a:graphicData uri="http://schemas.openxmlformats.org/drawingml/2006/table">
            <a:tbl>
              <a:tblPr/>
              <a:tblGrid>
                <a:gridCol w="1245510">
                  <a:extLst>
                    <a:ext uri="{9D8B030D-6E8A-4147-A177-3AD203B41FA5}">
                      <a16:colId xmlns:a16="http://schemas.microsoft.com/office/drawing/2014/main" val="3242314908"/>
                    </a:ext>
                  </a:extLst>
                </a:gridCol>
                <a:gridCol w="811325">
                  <a:extLst>
                    <a:ext uri="{9D8B030D-6E8A-4147-A177-3AD203B41FA5}">
                      <a16:colId xmlns:a16="http://schemas.microsoft.com/office/drawing/2014/main" val="733413199"/>
                    </a:ext>
                  </a:extLst>
                </a:gridCol>
                <a:gridCol w="827171">
                  <a:extLst>
                    <a:ext uri="{9D8B030D-6E8A-4147-A177-3AD203B41FA5}">
                      <a16:colId xmlns:a16="http://schemas.microsoft.com/office/drawing/2014/main" val="2613296284"/>
                    </a:ext>
                  </a:extLst>
                </a:gridCol>
                <a:gridCol w="865611">
                  <a:extLst>
                    <a:ext uri="{9D8B030D-6E8A-4147-A177-3AD203B41FA5}">
                      <a16:colId xmlns:a16="http://schemas.microsoft.com/office/drawing/2014/main" val="3898837979"/>
                    </a:ext>
                  </a:extLst>
                </a:gridCol>
              </a:tblGrid>
              <a:tr h="155257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Прочих клубных формирований (графа 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Прочих КФ для разновозрастной аудитории (за скобками)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Прочих КФ для детей (графа 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Прочих КФ для молодежи (графа 10)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9347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1222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153932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25024"/>
              </p:ext>
            </p:extLst>
          </p:nvPr>
        </p:nvGraphicFramePr>
        <p:xfrm>
          <a:off x="5248217" y="4571146"/>
          <a:ext cx="3106074" cy="1952625"/>
        </p:xfrm>
        <a:graphic>
          <a:graphicData uri="http://schemas.openxmlformats.org/drawingml/2006/table">
            <a:tbl>
              <a:tblPr/>
              <a:tblGrid>
                <a:gridCol w="608872">
                  <a:extLst>
                    <a:ext uri="{9D8B030D-6E8A-4147-A177-3AD203B41FA5}">
                      <a16:colId xmlns:a16="http://schemas.microsoft.com/office/drawing/2014/main" val="2384674461"/>
                    </a:ext>
                  </a:extLst>
                </a:gridCol>
                <a:gridCol w="827685">
                  <a:extLst>
                    <a:ext uri="{9D8B030D-6E8A-4147-A177-3AD203B41FA5}">
                      <a16:colId xmlns:a16="http://schemas.microsoft.com/office/drawing/2014/main" val="1318149732"/>
                    </a:ext>
                  </a:extLst>
                </a:gridCol>
                <a:gridCol w="871495">
                  <a:extLst>
                    <a:ext uri="{9D8B030D-6E8A-4147-A177-3AD203B41FA5}">
                      <a16:colId xmlns:a16="http://schemas.microsoft.com/office/drawing/2014/main" val="539802637"/>
                    </a:ext>
                  </a:extLst>
                </a:gridCol>
                <a:gridCol w="798022">
                  <a:extLst>
                    <a:ext uri="{9D8B030D-6E8A-4147-A177-3AD203B41FA5}">
                      <a16:colId xmlns:a16="http://schemas.microsoft.com/office/drawing/2014/main" val="514233809"/>
                    </a:ext>
                  </a:extLst>
                </a:gridCol>
              </a:tblGrid>
              <a:tr h="155257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Прочих клубных формирований (графа 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Формирования/кружки самодеятельного народного творчества (графа 11)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Формирования/кружки технического творчества (графа 15)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Спортивные формирования/кружки (графа 16)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9118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969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429564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917457"/>
              </p:ext>
            </p:extLst>
          </p:nvPr>
        </p:nvGraphicFramePr>
        <p:xfrm>
          <a:off x="415059" y="2874565"/>
          <a:ext cx="3492500" cy="1390650"/>
        </p:xfrm>
        <a:graphic>
          <a:graphicData uri="http://schemas.openxmlformats.org/drawingml/2006/table">
            <a:tbl>
              <a:tblPr/>
              <a:tblGrid>
                <a:gridCol w="1245510">
                  <a:extLst>
                    <a:ext uri="{9D8B030D-6E8A-4147-A177-3AD203B41FA5}">
                      <a16:colId xmlns:a16="http://schemas.microsoft.com/office/drawing/2014/main" val="2100924835"/>
                    </a:ext>
                  </a:extLst>
                </a:gridCol>
                <a:gridCol w="811325">
                  <a:extLst>
                    <a:ext uri="{9D8B030D-6E8A-4147-A177-3AD203B41FA5}">
                      <a16:colId xmlns:a16="http://schemas.microsoft.com/office/drawing/2014/main" val="222380537"/>
                    </a:ext>
                  </a:extLst>
                </a:gridCol>
                <a:gridCol w="827171">
                  <a:extLst>
                    <a:ext uri="{9D8B030D-6E8A-4147-A177-3AD203B41FA5}">
                      <a16:colId xmlns:a16="http://schemas.microsoft.com/office/drawing/2014/main" val="3588096771"/>
                    </a:ext>
                  </a:extLst>
                </a:gridCol>
                <a:gridCol w="608494">
                  <a:extLst>
                    <a:ext uri="{9D8B030D-6E8A-4147-A177-3AD203B41FA5}">
                      <a16:colId xmlns:a16="http://schemas.microsoft.com/office/drawing/2014/main" val="2130325616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клубных формирований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КФ для разновозрастной аудитории (за скобками)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КФ для детей (графа 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КФ для молодежи (графа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7164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1736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156786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850098"/>
              </p:ext>
            </p:extLst>
          </p:nvPr>
        </p:nvGraphicFramePr>
        <p:xfrm>
          <a:off x="5248217" y="2874565"/>
          <a:ext cx="2044700" cy="1390650"/>
        </p:xfrm>
        <a:graphic>
          <a:graphicData uri="http://schemas.openxmlformats.org/drawingml/2006/table">
            <a:tbl>
              <a:tblPr/>
              <a:tblGrid>
                <a:gridCol w="608655">
                  <a:extLst>
                    <a:ext uri="{9D8B030D-6E8A-4147-A177-3AD203B41FA5}">
                      <a16:colId xmlns:a16="http://schemas.microsoft.com/office/drawing/2014/main" val="584028991"/>
                    </a:ext>
                  </a:extLst>
                </a:gridCol>
                <a:gridCol w="827390">
                  <a:extLst>
                    <a:ext uri="{9D8B030D-6E8A-4147-A177-3AD203B41FA5}">
                      <a16:colId xmlns:a16="http://schemas.microsoft.com/office/drawing/2014/main" val="3416868274"/>
                    </a:ext>
                  </a:extLst>
                </a:gridCol>
                <a:gridCol w="608655">
                  <a:extLst>
                    <a:ext uri="{9D8B030D-6E8A-4147-A177-3AD203B41FA5}">
                      <a16:colId xmlns:a16="http://schemas.microsoft.com/office/drawing/2014/main" val="3251061070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клубных формирований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9447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0822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169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41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" t="-8689" r="3909" b="38494"/>
          <a:stretch/>
        </p:blipFill>
        <p:spPr>
          <a:xfrm>
            <a:off x="116379" y="798022"/>
            <a:ext cx="8686800" cy="453875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t="46687" r="2314" b="25040"/>
          <a:stretch/>
        </p:blipFill>
        <p:spPr>
          <a:xfrm>
            <a:off x="196354" y="58187"/>
            <a:ext cx="8606825" cy="1809390"/>
          </a:xfrm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196354" y="5524886"/>
            <a:ext cx="5866338" cy="677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/>
              <a:t>Внимание</a:t>
            </a:r>
            <a:r>
              <a:rPr lang="ru-RU" b="1" i="1" dirty="0"/>
              <a:t>! </a:t>
            </a:r>
            <a:endParaRPr lang="ru-RU" b="1" i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/>
              <a:t>Графы 17+25+31+42+47+48+49+50+51+52 = ГРАФА 11</a:t>
            </a:r>
            <a:endParaRPr lang="ru-RU" i="1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196354" y="6285243"/>
            <a:ext cx="3923610" cy="4979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Заполнение с ошибками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26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24" y="315885"/>
            <a:ext cx="7886700" cy="1055715"/>
          </a:xfrm>
        </p:spPr>
        <p:txBody>
          <a:bodyPr>
            <a:normAutofit/>
          </a:bodyPr>
          <a:lstStyle/>
          <a:p>
            <a:r>
              <a:rPr lang="ru-RU" sz="2000" b="1" dirty="0"/>
              <a:t>Таблица для проверки числа клубных формирований и количества их участников по жанрам народного творчества</a:t>
            </a:r>
            <a:r>
              <a:rPr lang="ru-RU" sz="2000" b="1" dirty="0" smtClean="0"/>
              <a:t>: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379834"/>
              </p:ext>
            </p:extLst>
          </p:nvPr>
        </p:nvGraphicFramePr>
        <p:xfrm>
          <a:off x="366444" y="1371600"/>
          <a:ext cx="8377859" cy="4171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1544">
                  <a:extLst>
                    <a:ext uri="{9D8B030D-6E8A-4147-A177-3AD203B41FA5}">
                      <a16:colId xmlns:a16="http://schemas.microsoft.com/office/drawing/2014/main" val="2484656609"/>
                    </a:ext>
                  </a:extLst>
                </a:gridCol>
                <a:gridCol w="761544">
                  <a:extLst>
                    <a:ext uri="{9D8B030D-6E8A-4147-A177-3AD203B41FA5}">
                      <a16:colId xmlns:a16="http://schemas.microsoft.com/office/drawing/2014/main" val="886388116"/>
                    </a:ext>
                  </a:extLst>
                </a:gridCol>
                <a:gridCol w="761544">
                  <a:extLst>
                    <a:ext uri="{9D8B030D-6E8A-4147-A177-3AD203B41FA5}">
                      <a16:colId xmlns:a16="http://schemas.microsoft.com/office/drawing/2014/main" val="44728704"/>
                    </a:ext>
                  </a:extLst>
                </a:gridCol>
                <a:gridCol w="761544">
                  <a:extLst>
                    <a:ext uri="{9D8B030D-6E8A-4147-A177-3AD203B41FA5}">
                      <a16:colId xmlns:a16="http://schemas.microsoft.com/office/drawing/2014/main" val="4132957464"/>
                    </a:ext>
                  </a:extLst>
                </a:gridCol>
                <a:gridCol w="761544">
                  <a:extLst>
                    <a:ext uri="{9D8B030D-6E8A-4147-A177-3AD203B41FA5}">
                      <a16:colId xmlns:a16="http://schemas.microsoft.com/office/drawing/2014/main" val="206184356"/>
                    </a:ext>
                  </a:extLst>
                </a:gridCol>
                <a:gridCol w="761544">
                  <a:extLst>
                    <a:ext uri="{9D8B030D-6E8A-4147-A177-3AD203B41FA5}">
                      <a16:colId xmlns:a16="http://schemas.microsoft.com/office/drawing/2014/main" val="3114300915"/>
                    </a:ext>
                  </a:extLst>
                </a:gridCol>
                <a:gridCol w="761544">
                  <a:extLst>
                    <a:ext uri="{9D8B030D-6E8A-4147-A177-3AD203B41FA5}">
                      <a16:colId xmlns:a16="http://schemas.microsoft.com/office/drawing/2014/main" val="4171539897"/>
                    </a:ext>
                  </a:extLst>
                </a:gridCol>
                <a:gridCol w="761544">
                  <a:extLst>
                    <a:ext uri="{9D8B030D-6E8A-4147-A177-3AD203B41FA5}">
                      <a16:colId xmlns:a16="http://schemas.microsoft.com/office/drawing/2014/main" val="249339747"/>
                    </a:ext>
                  </a:extLst>
                </a:gridCol>
                <a:gridCol w="761544">
                  <a:extLst>
                    <a:ext uri="{9D8B030D-6E8A-4147-A177-3AD203B41FA5}">
                      <a16:colId xmlns:a16="http://schemas.microsoft.com/office/drawing/2014/main" val="412380723"/>
                    </a:ext>
                  </a:extLst>
                </a:gridCol>
                <a:gridCol w="761544">
                  <a:extLst>
                    <a:ext uri="{9D8B030D-6E8A-4147-A177-3AD203B41FA5}">
                      <a16:colId xmlns:a16="http://schemas.microsoft.com/office/drawing/2014/main" val="113999424"/>
                    </a:ext>
                  </a:extLst>
                </a:gridCol>
                <a:gridCol w="762419">
                  <a:extLst>
                    <a:ext uri="{9D8B030D-6E8A-4147-A177-3AD203B41FA5}">
                      <a16:colId xmlns:a16="http://schemas.microsoft.com/office/drawing/2014/main" val="2528230763"/>
                    </a:ext>
                  </a:extLst>
                </a:gridCol>
              </a:tblGrid>
              <a:tr h="153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Формирования/кружки самодеятельного народного творчества (графа 11)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Вокальные (графа 17)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Хореографические (графа 25)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Инструментальные (графа 31)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Театральные (графа 42)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Фольклорные (графа 47)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Изобразительного искусства (графа 48)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Декоративно-прикладного искусства (графа 49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Кино-фото-видео-любителей (графа 50)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Циркового искусства (графа 51)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Прочих (графа 52)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9835592"/>
                  </a:ext>
                </a:extLst>
              </a:tr>
              <a:tr h="589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=1+2+3+4+5+6+7+8+9+10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9197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145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" t="-8689" r="3909" b="38494"/>
          <a:stretch/>
        </p:blipFill>
        <p:spPr>
          <a:xfrm>
            <a:off x="124690" y="2152997"/>
            <a:ext cx="5120641" cy="267547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t="46687" r="2314" b="25040"/>
          <a:stretch/>
        </p:blipFill>
        <p:spPr>
          <a:xfrm>
            <a:off x="196354" y="1666071"/>
            <a:ext cx="5259045" cy="1105595"/>
          </a:xfrm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124690" y="6569616"/>
            <a:ext cx="2106271" cy="248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Заполнение с ошибками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t="10250" r="2078" b="53562"/>
          <a:stretch/>
        </p:blipFill>
        <p:spPr>
          <a:xfrm>
            <a:off x="196354" y="124689"/>
            <a:ext cx="5464613" cy="145825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720090"/>
              </p:ext>
            </p:extLst>
          </p:nvPr>
        </p:nvGraphicFramePr>
        <p:xfrm>
          <a:off x="196354" y="4937611"/>
          <a:ext cx="7886698" cy="1522864"/>
        </p:xfrm>
        <a:graphic>
          <a:graphicData uri="http://schemas.openxmlformats.org/drawingml/2006/table">
            <a:tbl>
              <a:tblPr/>
              <a:tblGrid>
                <a:gridCol w="1215004">
                  <a:extLst>
                    <a:ext uri="{9D8B030D-6E8A-4147-A177-3AD203B41FA5}">
                      <a16:colId xmlns:a16="http://schemas.microsoft.com/office/drawing/2014/main" val="1462711000"/>
                    </a:ext>
                  </a:extLst>
                </a:gridCol>
                <a:gridCol w="791452">
                  <a:extLst>
                    <a:ext uri="{9D8B030D-6E8A-4147-A177-3AD203B41FA5}">
                      <a16:colId xmlns:a16="http://schemas.microsoft.com/office/drawing/2014/main" val="3939051090"/>
                    </a:ext>
                  </a:extLst>
                </a:gridCol>
                <a:gridCol w="806910">
                  <a:extLst>
                    <a:ext uri="{9D8B030D-6E8A-4147-A177-3AD203B41FA5}">
                      <a16:colId xmlns:a16="http://schemas.microsoft.com/office/drawing/2014/main" val="348315112"/>
                    </a:ext>
                  </a:extLst>
                </a:gridCol>
                <a:gridCol w="593589">
                  <a:extLst>
                    <a:ext uri="{9D8B030D-6E8A-4147-A177-3AD203B41FA5}">
                      <a16:colId xmlns:a16="http://schemas.microsoft.com/office/drawing/2014/main" val="3029961651"/>
                    </a:ext>
                  </a:extLst>
                </a:gridCol>
                <a:gridCol w="593589">
                  <a:extLst>
                    <a:ext uri="{9D8B030D-6E8A-4147-A177-3AD203B41FA5}">
                      <a16:colId xmlns:a16="http://schemas.microsoft.com/office/drawing/2014/main" val="3798434747"/>
                    </a:ext>
                  </a:extLst>
                </a:gridCol>
                <a:gridCol w="593589">
                  <a:extLst>
                    <a:ext uri="{9D8B030D-6E8A-4147-A177-3AD203B41FA5}">
                      <a16:colId xmlns:a16="http://schemas.microsoft.com/office/drawing/2014/main" val="3047984931"/>
                    </a:ext>
                  </a:extLst>
                </a:gridCol>
                <a:gridCol w="806910">
                  <a:extLst>
                    <a:ext uri="{9D8B030D-6E8A-4147-A177-3AD203B41FA5}">
                      <a16:colId xmlns:a16="http://schemas.microsoft.com/office/drawing/2014/main" val="650090510"/>
                    </a:ext>
                  </a:extLst>
                </a:gridCol>
                <a:gridCol w="593589">
                  <a:extLst>
                    <a:ext uri="{9D8B030D-6E8A-4147-A177-3AD203B41FA5}">
                      <a16:colId xmlns:a16="http://schemas.microsoft.com/office/drawing/2014/main" val="2506850940"/>
                    </a:ext>
                  </a:extLst>
                </a:gridCol>
                <a:gridCol w="593589">
                  <a:extLst>
                    <a:ext uri="{9D8B030D-6E8A-4147-A177-3AD203B41FA5}">
                      <a16:colId xmlns:a16="http://schemas.microsoft.com/office/drawing/2014/main" val="4273701963"/>
                    </a:ext>
                  </a:extLst>
                </a:gridCol>
                <a:gridCol w="556490">
                  <a:extLst>
                    <a:ext uri="{9D8B030D-6E8A-4147-A177-3AD203B41FA5}">
                      <a16:colId xmlns:a16="http://schemas.microsoft.com/office/drawing/2014/main" val="140922884"/>
                    </a:ext>
                  </a:extLst>
                </a:gridCol>
                <a:gridCol w="741987">
                  <a:extLst>
                    <a:ext uri="{9D8B030D-6E8A-4147-A177-3AD203B41FA5}">
                      <a16:colId xmlns:a16="http://schemas.microsoft.com/office/drawing/2014/main" val="1796295490"/>
                    </a:ext>
                  </a:extLst>
                </a:gridCol>
              </a:tblGrid>
              <a:tr h="113286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Формирования/кружки самодеятельного народного творчества (графа 11)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Вокальные (графа 17)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Хореографические (графа 25)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Инструментальные (графа 31)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Театральные (графа 42)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Фольклорные (графа 47)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Изобразительного искусства (графа 48)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Декоративно-прикладного искусства (графа 49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Кино-фото-видео-любителей (графа 50)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Циркового искусства (графа 51)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Прочих (графа 52)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307918"/>
                  </a:ext>
                </a:extLst>
              </a:tr>
              <a:tr h="1950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917265"/>
                  </a:ext>
                </a:extLst>
              </a:tr>
              <a:tr h="1950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156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163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653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" t="5582" r="2727" b="19081"/>
          <a:stretch/>
        </p:blipFill>
        <p:spPr>
          <a:xfrm>
            <a:off x="2302625" y="3257648"/>
            <a:ext cx="6395847" cy="3600352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51468" y="4800599"/>
            <a:ext cx="2949178" cy="34497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Правильное заполнение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t="4053" r="1897" b="22047"/>
          <a:stretch/>
        </p:blipFill>
        <p:spPr>
          <a:xfrm>
            <a:off x="151468" y="106032"/>
            <a:ext cx="6176356" cy="3346965"/>
          </a:xfrm>
        </p:spPr>
      </p:pic>
    </p:spTree>
    <p:extLst>
      <p:ext uri="{BB962C8B-B14F-4D97-AF65-F5344CB8AC3E}">
        <p14:creationId xmlns:p14="http://schemas.microsoft.com/office/powerpoint/2010/main" val="33674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Титул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37" y="182880"/>
            <a:ext cx="3929096" cy="545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21135" y="822960"/>
            <a:ext cx="34082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Правила ведения журнала учета клубного формирования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1. Журнал учета клубного формирования (далее - журнал) является основным документом учета всей работы клубного формирования (кружка, студии, клуба по интересам и др.) и главной формой контроля работы клубного формирования. На основании показателей журнала заполняется годовой статистический отчет по форме 7-НК, утвержденной Приказом Росстата от 30.12.2015 № 671 (раздел 2. Культурно-досуговые формирования).</a:t>
            </a: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2. Журнал ведется лично руководителем клубного формирования. Отметки в журнале производятся на каждом занятии.</a:t>
            </a: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3. Заполнение всех граф обязательно.</a:t>
            </a: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4. В разделе «План работы клубного формирования» указываются форма (индивидуальное, групповое, ансамблевое, репетиция и др.) занятия и его тема.</a:t>
            </a: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5. Исправления (помарки и перечеркивания) написанного текста в журнале не разрешаются.</a:t>
            </a: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6. В случае окончания журнала учет продолжается по той же форме в новом журнале.</a:t>
            </a: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7. Заполненный журнал хранится в администрации учреждения культуры клубного типа как документ строгой отчетности в течение трех лет.</a:t>
            </a: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8. Ответственность за правильность и систематичность ведения, а также сохранность журнала несет руководитель клубного формирования.</a:t>
            </a: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9. При проверке учреждения культуры клубного типа журнал представляется проверяющему должностному лицу по требованию для ознакомления. </a:t>
            </a:r>
          </a:p>
        </p:txBody>
      </p:sp>
    </p:spTree>
    <p:extLst>
      <p:ext uri="{BB962C8B-B14F-4D97-AF65-F5344CB8AC3E}">
        <p14:creationId xmlns:p14="http://schemas.microsoft.com/office/powerpoint/2010/main" val="4104586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 descr="Титул 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3" y="103044"/>
            <a:ext cx="4500302" cy="672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7" descr="Титул 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32" y="103044"/>
            <a:ext cx="4500302" cy="672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21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887" y="515389"/>
            <a:ext cx="8370917" cy="601010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ru-RU" sz="2900" b="1" dirty="0"/>
              <a:t>Приказом от 18 октября 2021 г. № 713 </a:t>
            </a:r>
            <a:r>
              <a:rPr lang="ru-RU" b="1" dirty="0"/>
              <a:t>Росстат утвердил представленные Министерством культуры Российской Федерации </a:t>
            </a:r>
            <a:r>
              <a:rPr lang="ru-RU" b="1" dirty="0" smtClean="0"/>
              <a:t>годовые </a:t>
            </a:r>
            <a:r>
              <a:rPr lang="ru-RU" b="1" dirty="0"/>
              <a:t>формы федерального статистического наблюдения 7-НК «Сведения об организации культурно-досугового типа» с указаниями по их заполнению для сбора и обработки первичных статистических данных в системе Минкультуры России. </a:t>
            </a:r>
          </a:p>
          <a:p>
            <a:pPr>
              <a:lnSpc>
                <a:spcPct val="120000"/>
              </a:lnSpc>
            </a:pPr>
            <a:r>
              <a:rPr lang="ru-RU" b="1" dirty="0"/>
              <a:t>Изменения коснулись сроков подачи отчетности – установлен единый срок внесения сведений в АИС «Статистика» – 15 февраля и раздела 4 «Персонал организации»</a:t>
            </a:r>
            <a:endParaRPr lang="ru-RU" dirty="0"/>
          </a:p>
          <a:p>
            <a:pPr>
              <a:lnSpc>
                <a:spcPct val="120000"/>
              </a:lnSpc>
            </a:pPr>
            <a:r>
              <a:rPr lang="ru-RU" dirty="0"/>
              <a:t>Форма федерального статистического наблюдения 7-НК от 05 октября 2020 года «Сведения об организации культурно-досугового типа» утратила силу.</a:t>
            </a:r>
          </a:p>
        </p:txBody>
      </p:sp>
    </p:spTree>
    <p:extLst>
      <p:ext uri="{BB962C8B-B14F-4D97-AF65-F5344CB8AC3E}">
        <p14:creationId xmlns:p14="http://schemas.microsoft.com/office/powerpoint/2010/main" val="42721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8" descr="Титул 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05" y="314412"/>
            <a:ext cx="4218988" cy="63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9" descr="Титул 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58" y="314411"/>
            <a:ext cx="4218988" cy="63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938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2"/>
          <a:stretch/>
        </p:blipFill>
        <p:spPr>
          <a:xfrm>
            <a:off x="84965" y="207817"/>
            <a:ext cx="8804585" cy="5902037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92785" y="6109855"/>
            <a:ext cx="2949178" cy="34497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Правильное заполнение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9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t="5069" r="2975" b="44141"/>
          <a:stretch/>
        </p:blipFill>
        <p:spPr>
          <a:xfrm>
            <a:off x="1928552" y="46068"/>
            <a:ext cx="6970263" cy="256251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8385" y="6199216"/>
            <a:ext cx="2394067" cy="32004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Заполнение с ошибками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6749934" y="2809953"/>
            <a:ext cx="2148881" cy="38901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В графе 9</a:t>
            </a:r>
            <a:r>
              <a:rPr lang="ru-RU" dirty="0"/>
              <a:t> (из графы 3) указываются данные о мероприятиях, проводимых с привлечением инвалидов и лиц с ОВЗ в качестве участников мероприятий.</a:t>
            </a:r>
          </a:p>
          <a:p>
            <a:r>
              <a:rPr lang="ru-RU" b="1" dirty="0"/>
              <a:t>В графе 10</a:t>
            </a:r>
            <a:r>
              <a:rPr lang="ru-RU" dirty="0"/>
              <a:t> (из графы 3) указываются данные о мероприятиях, доступных для восприятия инвалидами и лицами с ОВЗ, то есть  оснащенных </a:t>
            </a:r>
            <a:r>
              <a:rPr lang="ru-RU" dirty="0" err="1"/>
              <a:t>тифлокомментариями</a:t>
            </a:r>
            <a:r>
              <a:rPr lang="ru-RU" dirty="0"/>
              <a:t> (для слепых и слабовидящих), FM-системами со вспомогательным оборудованием или табло «бегущая строка» с комплектом пассивного и активного коммутационного оборудования для подключения (для лиц с нарушениями слуха), а также учитывающих размещение зрителей на креслах-колясках равномерно по объекту в пределах общей посадочной зоны или на специально отведенной для инвалидов на колясках территории, не ограничивающей восприятие мероприятия.</a:t>
            </a:r>
          </a:p>
          <a:p>
            <a:endParaRPr lang="ru-RU" dirty="0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4833985" y="3204300"/>
            <a:ext cx="1792129" cy="35809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Внимание! </a:t>
            </a:r>
            <a:r>
              <a:rPr lang="ru-RU" dirty="0"/>
              <a:t>Сумма граф 7 и 8 должна не может быть больше значения, указанного в графе 6</a:t>
            </a:r>
            <a:r>
              <a:rPr lang="ru-RU" dirty="0" smtClean="0"/>
              <a:t>!</a:t>
            </a:r>
          </a:p>
          <a:p>
            <a:r>
              <a:rPr lang="ru-RU" dirty="0"/>
              <a:t>Если сумма граф </a:t>
            </a:r>
            <a:r>
              <a:rPr lang="ru-RU" dirty="0" smtClean="0"/>
              <a:t>7 </a:t>
            </a:r>
            <a:r>
              <a:rPr lang="ru-RU" dirty="0"/>
              <a:t>и </a:t>
            </a:r>
            <a:r>
              <a:rPr lang="ru-RU" dirty="0" smtClean="0"/>
              <a:t>8 </a:t>
            </a:r>
            <a:r>
              <a:rPr lang="ru-RU" dirty="0"/>
              <a:t>равна графе </a:t>
            </a:r>
            <a:r>
              <a:rPr lang="ru-RU" dirty="0" smtClean="0"/>
              <a:t>6, </a:t>
            </a:r>
            <a:r>
              <a:rPr lang="ru-RU" dirty="0"/>
              <a:t>то это значит, что </a:t>
            </a:r>
            <a:r>
              <a:rPr lang="ru-RU" dirty="0" smtClean="0"/>
              <a:t>культурно-досуговых </a:t>
            </a:r>
            <a:r>
              <a:rPr lang="ru-RU" dirty="0"/>
              <a:t>мероприятий для </a:t>
            </a:r>
            <a:r>
              <a:rPr lang="ru-RU" dirty="0" smtClean="0"/>
              <a:t>всех категорий населения в </a:t>
            </a:r>
            <a:r>
              <a:rPr lang="ru-RU" dirty="0"/>
              <a:t>учреждении нет! Так быть не может!</a:t>
            </a:r>
          </a:p>
          <a:p>
            <a:endParaRPr lang="ru-RU" dirty="0"/>
          </a:p>
        </p:txBody>
      </p:sp>
      <p:cxnSp>
        <p:nvCxnSpPr>
          <p:cNvPr id="12" name="Прямая со стрелкой 11"/>
          <p:cNvCxnSpPr>
            <a:stCxn id="8" idx="0"/>
          </p:cNvCxnSpPr>
          <p:nvPr/>
        </p:nvCxnSpPr>
        <p:spPr>
          <a:xfrm flipV="1">
            <a:off x="5730050" y="2531842"/>
            <a:ext cx="112590" cy="6724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7057477" y="1679171"/>
            <a:ext cx="615171" cy="11462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3"/>
          <p:cNvSpPr txBox="1">
            <a:spLocks/>
          </p:cNvSpPr>
          <p:nvPr/>
        </p:nvSpPr>
        <p:spPr>
          <a:xfrm>
            <a:off x="190497" y="2929537"/>
            <a:ext cx="2378135" cy="3695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Внимание! </a:t>
            </a:r>
            <a:r>
              <a:rPr lang="ru-RU" dirty="0"/>
              <a:t>Сумма граф 4 и 5 категорически не может быть больше значения, указанного в графе 3!</a:t>
            </a:r>
          </a:p>
          <a:p>
            <a:r>
              <a:rPr lang="ru-RU" dirty="0"/>
              <a:t>Если сумма граф 4 и 5 равна графе 3, то это значит, что культурно-массовых мероприятий для </a:t>
            </a:r>
            <a:r>
              <a:rPr lang="ru-RU" dirty="0" smtClean="0"/>
              <a:t>всех категорий населения </a:t>
            </a:r>
            <a:r>
              <a:rPr lang="ru-RU" dirty="0"/>
              <a:t>в учреждении нет! Так быть не может</a:t>
            </a:r>
            <a:r>
              <a:rPr lang="ru-RU" dirty="0" smtClean="0"/>
              <a:t>!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3487375" y="2488330"/>
            <a:ext cx="741384" cy="3797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895991" y="1986742"/>
            <a:ext cx="2154170" cy="8813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 txBox="1">
            <a:spLocks/>
          </p:cNvSpPr>
          <p:nvPr/>
        </p:nvSpPr>
        <p:spPr>
          <a:xfrm>
            <a:off x="102516" y="525619"/>
            <a:ext cx="1826037" cy="21095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b="1" i="1" dirty="0" smtClean="0">
                <a:solidFill>
                  <a:srgbClr val="FF0000"/>
                </a:solidFill>
              </a:rPr>
              <a:t>Внимание! </a:t>
            </a:r>
          </a:p>
          <a:p>
            <a:pPr>
              <a:spcBef>
                <a:spcPts val="600"/>
              </a:spcBef>
            </a:pPr>
            <a:r>
              <a:rPr lang="ru-RU" b="1" i="1" dirty="0" smtClean="0">
                <a:solidFill>
                  <a:srgbClr val="FF0000"/>
                </a:solidFill>
              </a:rPr>
              <a:t>Культурно-массовые мероприятия</a:t>
            </a:r>
          </a:p>
          <a:p>
            <a:pPr>
              <a:spcBef>
                <a:spcPts val="600"/>
              </a:spcBef>
            </a:pPr>
            <a:r>
              <a:rPr lang="ru-RU" b="1" i="1" dirty="0" smtClean="0">
                <a:solidFill>
                  <a:srgbClr val="FF0000"/>
                </a:solidFill>
              </a:rPr>
              <a:t>=</a:t>
            </a:r>
          </a:p>
          <a:p>
            <a:pPr>
              <a:spcBef>
                <a:spcPts val="600"/>
              </a:spcBef>
            </a:pPr>
            <a:r>
              <a:rPr lang="ru-RU" b="1" i="1" dirty="0" smtClean="0">
                <a:solidFill>
                  <a:srgbClr val="FF0000"/>
                </a:solidFill>
              </a:rPr>
              <a:t>культурно-досуговые мероприятия</a:t>
            </a:r>
          </a:p>
          <a:p>
            <a:pPr>
              <a:spcBef>
                <a:spcPts val="600"/>
              </a:spcBef>
            </a:pPr>
            <a:r>
              <a:rPr lang="ru-RU" b="1" i="1" dirty="0" smtClean="0">
                <a:solidFill>
                  <a:srgbClr val="FF0000"/>
                </a:solidFill>
              </a:rPr>
              <a:t>+</a:t>
            </a:r>
          </a:p>
          <a:p>
            <a:pPr>
              <a:spcBef>
                <a:spcPts val="600"/>
              </a:spcBef>
            </a:pPr>
            <a:r>
              <a:rPr lang="ru-RU" b="1" i="1" dirty="0" smtClean="0">
                <a:solidFill>
                  <a:srgbClr val="FF0000"/>
                </a:solidFill>
              </a:rPr>
              <a:t>информационно-просветительские мероприятия (держим в уме)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5" name="Текст 3"/>
          <p:cNvSpPr txBox="1">
            <a:spLocks/>
          </p:cNvSpPr>
          <p:nvPr/>
        </p:nvSpPr>
        <p:spPr>
          <a:xfrm>
            <a:off x="3050161" y="2868071"/>
            <a:ext cx="1976098" cy="3067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Внимание! </a:t>
            </a:r>
            <a:r>
              <a:rPr lang="ru-RU" dirty="0"/>
              <a:t>Графа 6 не может быть больше графы 3!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4394669" y="2531842"/>
            <a:ext cx="755410" cy="3362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252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9D6F3691-ACE6-4866-AC15-46269A628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1" y="2562519"/>
            <a:ext cx="8362604" cy="5323968"/>
          </a:xfrm>
        </p:spPr>
        <p:txBody>
          <a:bodyPr>
            <a:normAutofit/>
          </a:bodyPr>
          <a:lstStyle/>
          <a:p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для проверки количества мероприятий и посетителей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мероприятий</a:t>
            </a:r>
          </a:p>
          <a:p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</a:t>
            </a:r>
            <a:r>
              <a:rPr lang="ru-RU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Для смешанной аудитории (условно для взрослых)+ Для детей+ Для молодежи</a:t>
            </a: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464256"/>
              </p:ext>
            </p:extLst>
          </p:nvPr>
        </p:nvGraphicFramePr>
        <p:xfrm>
          <a:off x="522683" y="2990554"/>
          <a:ext cx="7748480" cy="3069423"/>
        </p:xfrm>
        <a:graphic>
          <a:graphicData uri="http://schemas.openxmlformats.org/drawingml/2006/table">
            <a:tbl>
              <a:tblPr/>
              <a:tblGrid>
                <a:gridCol w="1037532">
                  <a:extLst>
                    <a:ext uri="{9D8B030D-6E8A-4147-A177-3AD203B41FA5}">
                      <a16:colId xmlns:a16="http://schemas.microsoft.com/office/drawing/2014/main" val="214019497"/>
                    </a:ext>
                  </a:extLst>
                </a:gridCol>
                <a:gridCol w="675847">
                  <a:extLst>
                    <a:ext uri="{9D8B030D-6E8A-4147-A177-3AD203B41FA5}">
                      <a16:colId xmlns:a16="http://schemas.microsoft.com/office/drawing/2014/main" val="1606524387"/>
                    </a:ext>
                  </a:extLst>
                </a:gridCol>
                <a:gridCol w="689047">
                  <a:extLst>
                    <a:ext uri="{9D8B030D-6E8A-4147-A177-3AD203B41FA5}">
                      <a16:colId xmlns:a16="http://schemas.microsoft.com/office/drawing/2014/main" val="2187992272"/>
                    </a:ext>
                  </a:extLst>
                </a:gridCol>
                <a:gridCol w="506885">
                  <a:extLst>
                    <a:ext uri="{9D8B030D-6E8A-4147-A177-3AD203B41FA5}">
                      <a16:colId xmlns:a16="http://schemas.microsoft.com/office/drawing/2014/main" val="1954289538"/>
                    </a:ext>
                  </a:extLst>
                </a:gridCol>
                <a:gridCol w="506885">
                  <a:extLst>
                    <a:ext uri="{9D8B030D-6E8A-4147-A177-3AD203B41FA5}">
                      <a16:colId xmlns:a16="http://schemas.microsoft.com/office/drawing/2014/main" val="3030884379"/>
                    </a:ext>
                  </a:extLst>
                </a:gridCol>
                <a:gridCol w="506885">
                  <a:extLst>
                    <a:ext uri="{9D8B030D-6E8A-4147-A177-3AD203B41FA5}">
                      <a16:colId xmlns:a16="http://schemas.microsoft.com/office/drawing/2014/main" val="408219450"/>
                    </a:ext>
                  </a:extLst>
                </a:gridCol>
                <a:gridCol w="689047">
                  <a:extLst>
                    <a:ext uri="{9D8B030D-6E8A-4147-A177-3AD203B41FA5}">
                      <a16:colId xmlns:a16="http://schemas.microsoft.com/office/drawing/2014/main" val="1424858837"/>
                    </a:ext>
                  </a:extLst>
                </a:gridCol>
                <a:gridCol w="506885">
                  <a:extLst>
                    <a:ext uri="{9D8B030D-6E8A-4147-A177-3AD203B41FA5}">
                      <a16:colId xmlns:a16="http://schemas.microsoft.com/office/drawing/2014/main" val="3867359747"/>
                    </a:ext>
                  </a:extLst>
                </a:gridCol>
                <a:gridCol w="506885">
                  <a:extLst>
                    <a:ext uri="{9D8B030D-6E8A-4147-A177-3AD203B41FA5}">
                      <a16:colId xmlns:a16="http://schemas.microsoft.com/office/drawing/2014/main" val="2441949230"/>
                    </a:ext>
                  </a:extLst>
                </a:gridCol>
                <a:gridCol w="475205">
                  <a:extLst>
                    <a:ext uri="{9D8B030D-6E8A-4147-A177-3AD203B41FA5}">
                      <a16:colId xmlns:a16="http://schemas.microsoft.com/office/drawing/2014/main" val="376769037"/>
                    </a:ext>
                  </a:extLst>
                </a:gridCol>
                <a:gridCol w="633607">
                  <a:extLst>
                    <a:ext uri="{9D8B030D-6E8A-4147-A177-3AD203B41FA5}">
                      <a16:colId xmlns:a16="http://schemas.microsoft.com/office/drawing/2014/main" val="3635898920"/>
                    </a:ext>
                  </a:extLst>
                </a:gridCol>
                <a:gridCol w="506885">
                  <a:extLst>
                    <a:ext uri="{9D8B030D-6E8A-4147-A177-3AD203B41FA5}">
                      <a16:colId xmlns:a16="http://schemas.microsoft.com/office/drawing/2014/main" val="2607612172"/>
                    </a:ext>
                  </a:extLst>
                </a:gridCol>
                <a:gridCol w="506885">
                  <a:extLst>
                    <a:ext uri="{9D8B030D-6E8A-4147-A177-3AD203B41FA5}">
                      <a16:colId xmlns:a16="http://schemas.microsoft.com/office/drawing/2014/main" val="2529684984"/>
                    </a:ext>
                  </a:extLst>
                </a:gridCol>
              </a:tblGrid>
              <a:tr h="506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Культурно-массовые мероприятия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общего числа культурно-массовых мероприятий культурно-досуговые мероприятия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общего числа культурно-массовых мероприятий информационно-просветительские мероприятия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646712"/>
                  </a:ext>
                </a:extLst>
              </a:tr>
              <a:tr h="1111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смешанной аудитории (условно для взрослых)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Для детей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Для молодежи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смешанной аудитории (условно для взрослых)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Для детей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Для молодежи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смешанной аудитории (условно для взрослых)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детей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молодежи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99392"/>
                  </a:ext>
                </a:extLst>
              </a:tr>
              <a:tr h="323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 мероприятий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781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-69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615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716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-34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625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-35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-10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551461"/>
                  </a:ext>
                </a:extLst>
              </a:tr>
              <a:tr h="323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платных мероприятий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28872"/>
                  </a:ext>
                </a:extLst>
              </a:tr>
              <a:tr h="323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Посещения на мероприятиях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21426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9862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8859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2705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19362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7798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8859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2705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2064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2064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908186"/>
                  </a:ext>
                </a:extLst>
              </a:tr>
              <a:tr h="481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на платных мероприятиях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70" marR="8070" marT="8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110839"/>
                  </a:ext>
                </a:extLst>
              </a:tr>
            </a:tbl>
          </a:graphicData>
        </a:graphic>
      </p:graphicFrame>
      <p:pic>
        <p:nvPicPr>
          <p:cNvPr id="5" name="Объект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t="5069" r="2975" b="44141"/>
          <a:stretch/>
        </p:blipFill>
        <p:spPr>
          <a:xfrm>
            <a:off x="964276" y="0"/>
            <a:ext cx="6970263" cy="256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76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3" y="1318174"/>
            <a:ext cx="3847685" cy="383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496147" y="618085"/>
            <a:ext cx="4348595" cy="610691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Журнал учета культурно-массовых мероприятий (далее - КММ) в учреждении культуры клубного типа является документом строгой отчетности. Это главная форма контроля по итогам планирования культурно-досуговой работы.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 журнал вносятся все КММ, которые подразделяются на культурно-досуговые и информационно-просветительские на платной и бесплатной основах, проводимые данным клубным учреждением как в своем помещении, так и на других площадках.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Каждое проведенное по плану мероприятие записывается отдельно в соответствующие графы журнала.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Всю необходимую информацию о мероприятии предоставляет ответственный за мероприятие, заверяет ее своей подписью. Форма и название мероприятия указывается полностью (без сокращений).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Количественные итоги за истекший месяц заносятся в таблицу «Показатели учета КММ» не позднее 2-го числа месяца, следующего за отчетным.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Показатели работы учреждения культуры клубного типа за год составляются из суммы ежемесячных итогов его работы и заносятся в графу «Всего за год».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 конце каждой страницы ставится подпись руководителя учреждения.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Заполненный журнал хранится в клубном учреждении в течение 5 лет как документ строгой отчетности.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В случае окончания журнала учет продолжается по той же форме в новом журнале.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Ответственность за правильность и систематичность ведения, а также сохранность журнала учета несет руководитель учреждения.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При проверке учреждения культуры клубного типа журнал учета КММ предоставляется по требованию проверяющего должностного лица для ознакомления.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12.При передаче дел вновь назначенному руководителю учреждения журнал учета КММ, заверенный подписью лица, сдавшего дела, должен передаваться по акту.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Примечание. Положения о мероприятиях, справки, медиа- и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оргпланы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сценарии, программы проведения мероприятий, фото-, видеоотчеты, макеты афиш, пригласительных билетов, дипломов, благодарственных писем должны храниться в отдельных папках в качестве обязательного приложения к журналу учета.</a:t>
            </a:r>
          </a:p>
        </p:txBody>
      </p:sp>
    </p:spTree>
    <p:extLst>
      <p:ext uri="{BB962C8B-B14F-4D97-AF65-F5344CB8AC3E}">
        <p14:creationId xmlns:p14="http://schemas.microsoft.com/office/powerpoint/2010/main" val="959356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00" y="337485"/>
            <a:ext cx="4196775" cy="610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Рисунок 3" descr="Титул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64" y="385924"/>
            <a:ext cx="4148796" cy="601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075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" t="55333" r="2335" b="4289"/>
          <a:stretch/>
        </p:blipFill>
        <p:spPr>
          <a:xfrm>
            <a:off x="406624" y="365139"/>
            <a:ext cx="7812674" cy="234380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9255" y="6465223"/>
            <a:ext cx="2394067" cy="32004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Заполнение с ошибками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5664388" y="2884509"/>
            <a:ext cx="3196979" cy="3900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В графе 9</a:t>
            </a:r>
            <a:r>
              <a:rPr lang="ru-RU" dirty="0"/>
              <a:t> (из графы 4) указывается </a:t>
            </a:r>
            <a:r>
              <a:rPr lang="ru-RU" b="1" dirty="0"/>
              <a:t>численность основного персонала</a:t>
            </a:r>
            <a:r>
              <a:rPr lang="ru-RU" dirty="0"/>
              <a:t>, имеющего высшее образование по профилю организации. </a:t>
            </a:r>
          </a:p>
          <a:p>
            <a:r>
              <a:rPr lang="ru-RU" b="1" dirty="0"/>
              <a:t>В графе 10</a:t>
            </a:r>
            <a:r>
              <a:rPr lang="ru-RU" dirty="0"/>
              <a:t> (из графы 4) указывается </a:t>
            </a:r>
            <a:r>
              <a:rPr lang="ru-RU" b="1" dirty="0"/>
              <a:t>численность основного персонала</a:t>
            </a:r>
            <a:r>
              <a:rPr lang="ru-RU" dirty="0"/>
              <a:t>, имеющего среднее профессиональное образование по профилю организации.</a:t>
            </a:r>
          </a:p>
          <a:p>
            <a:r>
              <a:rPr lang="ru-RU" b="1" i="1" dirty="0"/>
              <a:t>Внимание!</a:t>
            </a:r>
            <a:r>
              <a:rPr lang="ru-RU" i="1" dirty="0"/>
              <a:t> Распространенной ошибкой является указание высшего и среднего-профессионального образования вообще, а не профильного. </a:t>
            </a:r>
            <a:endParaRPr lang="ru-RU" i="1" dirty="0" smtClean="0"/>
          </a:p>
          <a:p>
            <a:r>
              <a:rPr lang="ru-RU" i="1" dirty="0" smtClean="0"/>
              <a:t>Для </a:t>
            </a:r>
            <a:r>
              <a:rPr lang="ru-RU" i="1" dirty="0"/>
              <a:t>учреждений культурно-досугового типа профильным является образование по отрасли «Культура», музыкального, музыкально-педагогического, художественного, художественно-педагогического образования. </a:t>
            </a:r>
            <a:endParaRPr lang="ru-RU" i="1" dirty="0" smtClean="0"/>
          </a:p>
          <a:p>
            <a:r>
              <a:rPr lang="ru-RU" i="1" dirty="0" smtClean="0"/>
              <a:t>Таким </a:t>
            </a:r>
            <a:r>
              <a:rPr lang="ru-RU" i="1" dirty="0"/>
              <a:t>образом, высшее педагогическое образование по специализации, например, «социальная работа» или «учитель начальных классов» профильным не считается.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6269112" y="2565550"/>
            <a:ext cx="406008" cy="3189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3"/>
          <p:cNvSpPr txBox="1">
            <a:spLocks/>
          </p:cNvSpPr>
          <p:nvPr/>
        </p:nvSpPr>
        <p:spPr>
          <a:xfrm>
            <a:off x="190497" y="2929537"/>
            <a:ext cx="2378135" cy="36957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 графе 2 приводятся </a:t>
            </a:r>
            <a:r>
              <a:rPr lang="ru-RU" dirty="0"/>
              <a:t>сведения об общей численности работников, как штатных, так и нештатных, включая административно-управленческий, технический и обслуживающий персонал, на конец отчетного года. </a:t>
            </a:r>
            <a:endParaRPr lang="ru-RU" dirty="0" smtClean="0"/>
          </a:p>
          <a:p>
            <a:r>
              <a:rPr lang="ru-RU" dirty="0" smtClean="0"/>
              <a:t>Приводятся </a:t>
            </a:r>
            <a:r>
              <a:rPr lang="ru-RU" dirty="0"/>
              <a:t>сведения о фактической численности работников, работающих на условиях полной и частичной занятости, а не по штатному расписанию (примечание: если штатный работник совмещает должности, то он учитывается один раз по основной должности; если штатный работник помимо основной должности работает по договору гражданско-правового характера, то он учитывается дважды, трижды, в зависимости от числа заключенных договоров).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1963908" y="2554674"/>
            <a:ext cx="2002314" cy="2685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123430" y="2559814"/>
            <a:ext cx="225301" cy="3590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 txBox="1">
            <a:spLocks/>
          </p:cNvSpPr>
          <p:nvPr/>
        </p:nvSpPr>
        <p:spPr>
          <a:xfrm>
            <a:off x="406624" y="106172"/>
            <a:ext cx="2256115" cy="63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b="1" i="1" dirty="0" smtClean="0"/>
              <a:t>Внимание! </a:t>
            </a:r>
          </a:p>
          <a:p>
            <a:pPr>
              <a:spcBef>
                <a:spcPts val="600"/>
              </a:spcBef>
            </a:pPr>
            <a:r>
              <a:rPr lang="ru-RU" b="1" i="1" dirty="0" smtClean="0"/>
              <a:t>Графа 3=11+12+13</a:t>
            </a:r>
            <a:endParaRPr lang="ru-RU" b="1" i="1" dirty="0"/>
          </a:p>
        </p:txBody>
      </p:sp>
      <p:sp>
        <p:nvSpPr>
          <p:cNvPr id="25" name="Текст 3"/>
          <p:cNvSpPr txBox="1">
            <a:spLocks/>
          </p:cNvSpPr>
          <p:nvPr/>
        </p:nvSpPr>
        <p:spPr>
          <a:xfrm>
            <a:off x="2568632" y="2825452"/>
            <a:ext cx="3095756" cy="389123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В графе 3</a:t>
            </a:r>
            <a:r>
              <a:rPr lang="ru-RU" dirty="0"/>
              <a:t> (из графы 2) указывается численность штатных работников учреждения культурно-досугового типа.</a:t>
            </a:r>
          </a:p>
          <a:p>
            <a:r>
              <a:rPr lang="ru-RU" b="1" dirty="0"/>
              <a:t>В графе 4</a:t>
            </a:r>
            <a:r>
              <a:rPr lang="ru-RU" dirty="0"/>
              <a:t> (из графы 2) указывается численность основного персонала, включая нештатных сотрудников, осуществляющих культурно-досуговую деятельность на конец отчетного года. Организации, ведущие библиотечную или музейную деятельность, включают специалистов соответствующих профилей.</a:t>
            </a:r>
          </a:p>
          <a:p>
            <a:r>
              <a:rPr lang="ru-RU" b="1" dirty="0"/>
              <a:t>В графе 5</a:t>
            </a:r>
            <a:r>
              <a:rPr lang="ru-RU" dirty="0"/>
              <a:t> (из графы 2) указывается численность персонала, прошедшего в отчетном году обучение (инструктирование) по вопросам, связанным с предоставлением услуг инвалидам и лицам с ОВЗ из общей численности работников. </a:t>
            </a:r>
          </a:p>
          <a:p>
            <a:r>
              <a:rPr lang="ru-RU" b="1" dirty="0"/>
              <a:t>В графе 6</a:t>
            </a:r>
            <a:r>
              <a:rPr lang="ru-RU" dirty="0"/>
              <a:t> (из графы 2) указывается численность персонала, прошедших повышение квалификации и/или профессиональную переподготовку за отчетный год.</a:t>
            </a:r>
          </a:p>
          <a:p>
            <a:r>
              <a:rPr lang="ru-RU" b="1" dirty="0"/>
              <a:t>В графе 7</a:t>
            </a:r>
            <a:r>
              <a:rPr lang="ru-RU" dirty="0"/>
              <a:t> (из графы 6) указывается численность персонала, прошедших повышение квалификации и/или профессиональную переподготовку за отчетный год в рамках реализации Национального проекта «Культура».</a:t>
            </a:r>
          </a:p>
          <a:p>
            <a:r>
              <a:rPr lang="ru-RU" b="1" dirty="0"/>
              <a:t>В графе 8</a:t>
            </a:r>
            <a:r>
              <a:rPr lang="ru-RU" dirty="0"/>
              <a:t> (из графы 2) указывается численность персонала, имеющего инвалидность.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3777209" y="2544488"/>
            <a:ext cx="1501373" cy="2792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533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" y="-1"/>
            <a:ext cx="9063441" cy="640896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92785" y="6109855"/>
            <a:ext cx="2949178" cy="34497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Правильное заполнение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8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t="5391" r="3313" b="36201"/>
          <a:stretch/>
        </p:blipFill>
        <p:spPr>
          <a:xfrm>
            <a:off x="1812174" y="57805"/>
            <a:ext cx="6134793" cy="272921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9255" y="6465223"/>
            <a:ext cx="2394067" cy="32004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Заполнение с ошибками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5664388" y="2884509"/>
            <a:ext cx="3196979" cy="3900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В графе 15</a:t>
            </a:r>
            <a:r>
              <a:rPr lang="ru-RU" dirty="0"/>
              <a:t> (из графы 10) приводятся данные о величине финансовых средств, израсходованных на капитальный ремонт и реставрацию зданий и помещений.</a:t>
            </a:r>
          </a:p>
          <a:p>
            <a:r>
              <a:rPr lang="ru-RU" dirty="0"/>
              <a:t>В графе 16 (из графы 15) приводятся данные о величине финансовых средств, израсходованных на капитальный ремонт и реставрацию зданий и помещений и полученных от предпринимательской и иной приносящей доход деятельности, а также средств, поступивших от аренды имущества, находящегося в собственности или оперативном управлении организации.</a:t>
            </a:r>
          </a:p>
          <a:p>
            <a:r>
              <a:rPr lang="ru-RU" dirty="0"/>
              <a:t>В графе 17 (из графы 10) приводятся данные о величине финансовых средств, израсходованных на приобретение (замену) оборудования.</a:t>
            </a:r>
          </a:p>
          <a:p>
            <a:r>
              <a:rPr lang="ru-RU" dirty="0"/>
              <a:t>В графе 18 (из графы 17) приводятся данные о величине финансовых средств, израсходованных на приобретение (замену) оборудования для улучшения условий доступности для лиц с ОВЗ (колясок, </a:t>
            </a:r>
            <a:r>
              <a:rPr lang="ru-RU" dirty="0" err="1"/>
              <a:t>скалоходов</a:t>
            </a:r>
            <a:r>
              <a:rPr lang="ru-RU" dirty="0"/>
              <a:t>).</a:t>
            </a:r>
          </a:p>
          <a:p>
            <a:r>
              <a:rPr lang="ru-RU" dirty="0"/>
              <a:t>В графе 19 (из графы 17) приводятся данные о величине финансовых средств, израсходованных на приобретение оборудования и полученных от предпринимательской и иной приносящей доход деятельности, а также средств, поступивших от аренды имущества, находящегося в собственности или оперативном управлении организации.</a:t>
            </a:r>
          </a:p>
          <a:p>
            <a:r>
              <a:rPr lang="ru-RU" dirty="0"/>
              <a:t>В графе 20 (из графы 10) приводятся данные о величине финансовых средств, израсходованных на подготовку и проведение социально-значимых мероприятий: для ветеранов, детей, молодежи, семейной аудитории, инвалидов, многодетных и малообеспеченных семей и других подобных категорий населения, проводимых как на безвозмездной, так и на платной основе.</a:t>
            </a:r>
          </a:p>
          <a:p>
            <a:r>
              <a:rPr lang="ru-RU" dirty="0"/>
              <a:t>В графе 21 (из графы 20) приводятся данные о величине финансовых средств, израсходованных на подготовку и проведение социально значимых мероприятий и полученных от предпринимательской и иной приносящей доход деятельности, а также средств, поступивших от аренды имущества, находящегося в собственности или оперативном управлении организации.</a:t>
            </a:r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190497" y="2929537"/>
            <a:ext cx="2378135" cy="36957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В графе 3</a:t>
            </a:r>
            <a:r>
              <a:rPr lang="ru-RU" dirty="0"/>
              <a:t> отражаются бюджетные ассигнования, полученные от учредителя.</a:t>
            </a:r>
          </a:p>
          <a:p>
            <a:r>
              <a:rPr lang="ru-RU" b="1" dirty="0"/>
              <a:t>В графе 4</a:t>
            </a:r>
            <a:r>
              <a:rPr lang="ru-RU" dirty="0"/>
              <a:t> отражаются поступления, полученные из бюджетов других уровней.</a:t>
            </a:r>
          </a:p>
          <a:p>
            <a:r>
              <a:rPr lang="ru-RU" b="1" dirty="0"/>
              <a:t>В графе 5</a:t>
            </a:r>
            <a:r>
              <a:rPr lang="ru-RU" dirty="0"/>
              <a:t> отражаются поступления от предпринимательской и иной приносящей доход деятельности, из числа которых выделяются:</a:t>
            </a:r>
          </a:p>
          <a:p>
            <a:r>
              <a:rPr lang="ru-RU" dirty="0"/>
              <a:t>поступления от основных видов уставной деятельности (графа 6); </a:t>
            </a:r>
          </a:p>
          <a:p>
            <a:r>
              <a:rPr lang="ru-RU" dirty="0"/>
              <a:t>благотворительные и спонсорские вклады (графа 7); </a:t>
            </a:r>
          </a:p>
          <a:p>
            <a:r>
              <a:rPr lang="ru-RU" dirty="0"/>
              <a:t>поступления от предпринимательской деятельности (графа 8).</a:t>
            </a:r>
          </a:p>
          <a:p>
            <a:r>
              <a:rPr lang="ru-RU" b="1" dirty="0"/>
              <a:t>В графе 9</a:t>
            </a:r>
            <a:r>
              <a:rPr lang="ru-RU" dirty="0"/>
              <a:t> отражаются поступления от сдачи имущества в аренду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6" name="Текст 3"/>
          <p:cNvSpPr txBox="1">
            <a:spLocks/>
          </p:cNvSpPr>
          <p:nvPr/>
        </p:nvSpPr>
        <p:spPr>
          <a:xfrm>
            <a:off x="190497" y="432262"/>
            <a:ext cx="1621677" cy="21469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ru-RU" b="1" i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ru-RU" b="1" i="1" dirty="0" smtClean="0">
                <a:solidFill>
                  <a:srgbClr val="FF0000"/>
                </a:solidFill>
              </a:rPr>
              <a:t>Форма заполняется строго в тыс. руб.</a:t>
            </a:r>
            <a:endParaRPr lang="ru-RU" b="1" i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endParaRPr lang="ru-RU" b="1" i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ru-RU" b="1" i="1" dirty="0" smtClean="0">
                <a:solidFill>
                  <a:srgbClr val="FF0000"/>
                </a:solidFill>
              </a:rPr>
              <a:t>Внимание! </a:t>
            </a:r>
          </a:p>
          <a:p>
            <a:pPr>
              <a:spcBef>
                <a:spcPts val="600"/>
              </a:spcBef>
            </a:pPr>
            <a:r>
              <a:rPr lang="ru-RU" b="1" i="1" dirty="0" smtClean="0">
                <a:solidFill>
                  <a:srgbClr val="FF0000"/>
                </a:solidFill>
              </a:rPr>
              <a:t>Графа 2=3+4+5+9</a:t>
            </a:r>
          </a:p>
          <a:p>
            <a:pPr>
              <a:spcBef>
                <a:spcPts val="600"/>
              </a:spcBef>
            </a:pPr>
            <a:endParaRPr lang="ru-RU" b="1" i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ru-RU" b="1" i="1" dirty="0" smtClean="0">
                <a:solidFill>
                  <a:srgbClr val="FF0000"/>
                </a:solidFill>
              </a:rPr>
              <a:t>Персонал </a:t>
            </a:r>
          </a:p>
          <a:p>
            <a:pPr>
              <a:spcBef>
                <a:spcPts val="600"/>
              </a:spcBef>
            </a:pPr>
            <a:r>
              <a:rPr lang="ru-RU" b="1" i="1" dirty="0" smtClean="0">
                <a:solidFill>
                  <a:srgbClr val="FF0000"/>
                </a:solidFill>
              </a:rPr>
              <a:t>Всего 4 чел.,</a:t>
            </a:r>
          </a:p>
          <a:p>
            <a:pPr>
              <a:spcBef>
                <a:spcPts val="600"/>
              </a:spcBef>
            </a:pPr>
            <a:r>
              <a:rPr lang="ru-RU" b="1" i="1" dirty="0" smtClean="0">
                <a:solidFill>
                  <a:srgbClr val="FF0000"/>
                </a:solidFill>
              </a:rPr>
              <a:t>Из них основной персонал 2 чел.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5" name="Текст 3"/>
          <p:cNvSpPr txBox="1">
            <a:spLocks/>
          </p:cNvSpPr>
          <p:nvPr/>
        </p:nvSpPr>
        <p:spPr>
          <a:xfrm>
            <a:off x="2568632" y="2833399"/>
            <a:ext cx="3095756" cy="389123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В графе 10</a:t>
            </a:r>
            <a:r>
              <a:rPr lang="ru-RU" dirty="0"/>
              <a:t> указывается общая сумма средств, израсходованных организацией за отчетный период.</a:t>
            </a:r>
          </a:p>
          <a:p>
            <a:r>
              <a:rPr lang="ru-RU" b="1" dirty="0"/>
              <a:t>В графе 11</a:t>
            </a:r>
            <a:r>
              <a:rPr lang="ru-RU" dirty="0"/>
              <a:t> (из графы 10) приводятся данные о суммарной величине финансовых средств, израсходованных на оплату труда работников как состоящих в штате организации, так и привлекаемых для выполнения работ по договорам (контрактам) гражданско-правового характера. Сюда включаются выплаты по должностным окладам, надбавки, премии, материальная помощь и другие виды денежных вознаграждений. Учитываются расходы по кодам аналитики показателей бухгалтерской отчетности учреждений 211 и 213.</a:t>
            </a:r>
          </a:p>
          <a:p>
            <a:r>
              <a:rPr lang="ru-RU" b="1" dirty="0"/>
              <a:t>В графе 12</a:t>
            </a:r>
            <a:r>
              <a:rPr lang="ru-RU" dirty="0"/>
              <a:t> (из графы 11) приводятся данные о величине финансовых средств, израсходованных на оплату труда работников и полученных от предпринимательской и иной приносящей доход деятельности, а также средств, поступивших от аренды имущества, находящегося в собственности или оперативном управлении организации.</a:t>
            </a:r>
          </a:p>
          <a:p>
            <a:r>
              <a:rPr lang="ru-RU" b="1" dirty="0"/>
              <a:t>В графе 13</a:t>
            </a:r>
            <a:r>
              <a:rPr lang="ru-RU" dirty="0"/>
              <a:t> (из графы 11) приводятся данные о величине финансовых средств, израсходованных на оплату труда основного персонала.</a:t>
            </a:r>
          </a:p>
          <a:p>
            <a:r>
              <a:rPr lang="ru-RU" b="1" dirty="0"/>
              <a:t>В графе 14</a:t>
            </a:r>
            <a:r>
              <a:rPr lang="ru-RU" dirty="0"/>
              <a:t> (из графы 13) приводятся данные о величине финансовых средств, израсходованных на оплату труда основного персонала и полученных от предпринимательской и иной приносящей доход деятельности, а также средств, поступивших от аренды имущества, находящегося в собственности или оперативном управлении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892736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Любые вопросы, возникающие при заполнении формы 7-НК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Никифорова Екатерина Юрьевна</a:t>
            </a:r>
          </a:p>
          <a:p>
            <a:pPr marL="0" indent="0">
              <a:buNone/>
            </a:pPr>
            <a:r>
              <a:rPr lang="ru-RU" dirty="0"/>
              <a:t>Зав. отделом методической и информационно-аналитической деятельности Областного Дома народного творчества</a:t>
            </a:r>
          </a:p>
          <a:p>
            <a:r>
              <a:rPr lang="ru-RU" dirty="0"/>
              <a:t>Тел.: 8(4942)31-40-49</a:t>
            </a:r>
          </a:p>
          <a:p>
            <a:pPr marL="0" indent="0">
              <a:buNone/>
            </a:pPr>
            <a:r>
              <a:rPr lang="ru-RU" dirty="0"/>
              <a:t>89108086647</a:t>
            </a:r>
          </a:p>
          <a:p>
            <a:r>
              <a:rPr lang="ru-RU" dirty="0"/>
              <a:t>Сайт Областного Дома народного </a:t>
            </a:r>
            <a:r>
              <a:rPr lang="ru-RU" dirty="0" smtClean="0"/>
              <a:t>творчества им. Иосифа Кобзона</a:t>
            </a:r>
            <a:endParaRPr lang="ru-RU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http://kodnt.ru/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4874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t="6460" r="6128" b="8116"/>
          <a:stretch/>
        </p:blipFill>
        <p:spPr>
          <a:xfrm>
            <a:off x="723206" y="556952"/>
            <a:ext cx="7489769" cy="516220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23206" y="5926973"/>
            <a:ext cx="8170213" cy="30777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Правильное заполнение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7595" r="5059" b="7198"/>
          <a:stretch/>
        </p:blipFill>
        <p:spPr>
          <a:xfrm>
            <a:off x="453433" y="374072"/>
            <a:ext cx="8540713" cy="57440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3339" y="6209607"/>
            <a:ext cx="2949178" cy="33271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Недопустимое заполнение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" t="3546" r="2257" b="15953"/>
          <a:stretch/>
        </p:blipFill>
        <p:spPr>
          <a:xfrm>
            <a:off x="403720" y="390697"/>
            <a:ext cx="8521780" cy="5087389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71158" y="5565371"/>
            <a:ext cx="2949178" cy="34497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Правильное заполнение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" t="5069" r="1898" b="61116"/>
          <a:stretch/>
        </p:blipFill>
        <p:spPr>
          <a:xfrm>
            <a:off x="432260" y="357447"/>
            <a:ext cx="8154787" cy="204493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2260" y="6398725"/>
            <a:ext cx="2394067" cy="32004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Заполнение с ошибками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375262" y="2500401"/>
            <a:ext cx="2981500" cy="6851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Графы 7,8 – заполняются на основании актов, заключений и иных официальных документов</a:t>
            </a:r>
            <a:endParaRPr lang="ru-RU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6093229" y="3283527"/>
            <a:ext cx="2493818" cy="2632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Сумма граф 9+10+11=графа 2</a:t>
            </a:r>
            <a:endParaRPr lang="ru-RU" dirty="0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4738253" y="3688079"/>
            <a:ext cx="4189615" cy="2970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Графы 4,5,6 – данные вносятся </a:t>
            </a:r>
            <a:r>
              <a:rPr lang="ru-RU" dirty="0"/>
              <a:t>в соответствии с пунктом 41 Перечня национальных стандартов и сводов правил (частей таких стандартов и сводов правил), в результате применения которых на обязательной основе обеспечивается соблюдение требований Федерального закона «Технический регламент о безопасности зданий и сооружений», утвержденного постановлением Правительства Российской Федерации от 4 июля 2020 г. № 985, а также при наличии </a:t>
            </a:r>
            <a:r>
              <a:rPr lang="ru-RU" dirty="0" err="1"/>
              <a:t>ассистивных</a:t>
            </a:r>
            <a:r>
              <a:rPr lang="ru-RU" dirty="0"/>
              <a:t> средств с учетом разумного приспособления, если объект невозможно приспособить полностью.</a:t>
            </a:r>
          </a:p>
          <a:p>
            <a:r>
              <a:rPr lang="ru-RU" b="1" i="1" dirty="0"/>
              <a:t>Внимание! Пандусы, установленные учреждением самостоятельно без соблюдения технического регламента, не указываются.</a:t>
            </a:r>
            <a:endParaRPr lang="ru-RU" b="1" dirty="0"/>
          </a:p>
          <a:p>
            <a:r>
              <a:rPr lang="ru-RU" b="1" i="1" dirty="0"/>
              <a:t>Считаются оборудованными для лиц с нарушениями зрения здания в которых установлена навигация для слабовидящих в соответствии с техническим регламентом: тактильная плитка, указатели со шрифтом Брайля, аудио-указатели и т.д.</a:t>
            </a:r>
            <a:endParaRPr lang="ru-RU" b="1" dirty="0"/>
          </a:p>
          <a:p>
            <a:r>
              <a:rPr lang="ru-RU" b="1" i="1" dirty="0"/>
              <a:t>Считаются оборудованными для лиц с нарушениями слуха здания в которых установлены бегущие строки, </a:t>
            </a:r>
            <a:r>
              <a:rPr lang="ru-RU" b="1" i="1" dirty="0" err="1"/>
              <a:t>текстофоны</a:t>
            </a:r>
            <a:r>
              <a:rPr lang="ru-RU" b="1" i="1" dirty="0"/>
              <a:t> и т.д.</a:t>
            </a:r>
            <a:endParaRPr lang="ru-RU" b="1" dirty="0"/>
          </a:p>
          <a:p>
            <a:endParaRPr lang="ru-RU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5511338" y="2194561"/>
            <a:ext cx="41564" cy="3058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7356762" y="2279415"/>
            <a:ext cx="16624" cy="9760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3"/>
          <p:cNvSpPr txBox="1">
            <a:spLocks/>
          </p:cNvSpPr>
          <p:nvPr/>
        </p:nvSpPr>
        <p:spPr>
          <a:xfrm>
            <a:off x="224444" y="2477192"/>
            <a:ext cx="3599412" cy="389659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/>
              <a:t>В графе 2</a:t>
            </a:r>
            <a:r>
              <a:rPr lang="ru-RU" dirty="0"/>
              <a:t> указывается число зданий, постоянно используемых отчитывающейся организацией для осуществления культурно-досуговой деятельности, </a:t>
            </a:r>
            <a:r>
              <a:rPr lang="ru-RU" b="1" dirty="0"/>
              <a:t>включая здания, принадлежащие иным организациям (в том числе, в случае использования в них отдельных помещений)</a:t>
            </a:r>
            <a:r>
              <a:rPr lang="ru-RU" dirty="0"/>
              <a:t>. Если у организации несколько зданий, используемых для культурно-досуговой деятельности частично (при этом в этих зданиях не размещаются обособленные подразделения, являющиеся сетевыми единицами), то показывается суммарное число таких зданий.</a:t>
            </a:r>
            <a:endParaRPr lang="ru-RU" i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/>
              <a:t>В графе 3 </a:t>
            </a:r>
            <a:r>
              <a:rPr lang="ru-RU" dirty="0"/>
              <a:t>(из графы 2) указывается </a:t>
            </a:r>
            <a:r>
              <a:rPr lang="ru-RU" b="1" dirty="0"/>
              <a:t>число собственных зданий</a:t>
            </a:r>
            <a:r>
              <a:rPr lang="ru-RU" dirty="0"/>
              <a:t>, постоянно используемых отчитывающейся организацией для осуществления культурно-досуговой деятельности. </a:t>
            </a:r>
            <a:endParaRPr lang="ru-RU" i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/>
              <a:t>Не указываются:</a:t>
            </a:r>
            <a:endParaRPr lang="ru-RU" i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/>
              <a:t>- здания, используемые по договору аренды;</a:t>
            </a:r>
            <a:endParaRPr lang="ru-RU" i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/>
              <a:t>- здания, принадлежащие иным организациям, в которых используются отдельные помещения для культурно-досуговой деятельности.</a:t>
            </a:r>
            <a:endParaRPr lang="ru-RU" i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/>
              <a:t>Таким образом, если КДУ занимает некоторое количество помещений в здании школы, администрации или любом другом в графе «Число зданий» ставим 1, в графе «Число собственных зданий» ставим 0</a:t>
            </a:r>
            <a:r>
              <a:rPr lang="ru-RU" b="1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i="1" dirty="0" smtClean="0"/>
              <a:t>Здания и помещения являются арендованными, только если за их использование производится оплата!</a:t>
            </a:r>
            <a:endParaRPr lang="ru-RU" i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1410385" y="2249285"/>
            <a:ext cx="242457" cy="2279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955956" y="2274223"/>
            <a:ext cx="242457" cy="2279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3277295" y="2194561"/>
            <a:ext cx="1460958" cy="24938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54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t="39099" r="2975" b="38554"/>
          <a:stretch/>
        </p:blipFill>
        <p:spPr>
          <a:xfrm>
            <a:off x="224444" y="509153"/>
            <a:ext cx="8474860" cy="14259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2260" y="6398725"/>
            <a:ext cx="2394067" cy="32004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Заполнение с ошибками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1189762" y="1900331"/>
            <a:ext cx="2517716" cy="7289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Графы 13,14 – заполняются </a:t>
            </a:r>
            <a:r>
              <a:rPr lang="ru-RU" b="1" dirty="0" smtClean="0"/>
              <a:t>только</a:t>
            </a:r>
            <a:r>
              <a:rPr lang="ru-RU" dirty="0" smtClean="0"/>
              <a:t> на основании актов, заключений и иных официальных документов</a:t>
            </a:r>
            <a:endParaRPr lang="ru-RU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224444" y="282631"/>
            <a:ext cx="2493818" cy="2632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графа </a:t>
            </a:r>
            <a:r>
              <a:rPr lang="ru-RU" dirty="0" smtClean="0"/>
              <a:t>12=сумма граф 16+18</a:t>
            </a:r>
            <a:endParaRPr lang="ru-RU" dirty="0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2548375" y="2603092"/>
            <a:ext cx="1930453" cy="33316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Условия:</a:t>
            </a:r>
            <a:r>
              <a:rPr lang="ru-RU" dirty="0" smtClean="0"/>
              <a:t> </a:t>
            </a:r>
            <a:r>
              <a:rPr lang="ru-RU" dirty="0"/>
              <a:t>наличие сцены (места выступления), наличие или возможность использования радиотехнического оборудования, возможность размещения зрителей (наличие стационарно-установленных или перемещаемых зрительских мест).</a:t>
            </a:r>
            <a:endParaRPr lang="ru-RU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703321" y="1790961"/>
            <a:ext cx="12470" cy="8382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5170548" y="1767839"/>
            <a:ext cx="8313" cy="7714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3"/>
          <p:cNvSpPr txBox="1">
            <a:spLocks/>
          </p:cNvSpPr>
          <p:nvPr/>
        </p:nvSpPr>
        <p:spPr>
          <a:xfrm>
            <a:off x="290396" y="2629241"/>
            <a:ext cx="2011680" cy="38965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В графе 12 </a:t>
            </a:r>
            <a:r>
              <a:rPr lang="ru-RU" dirty="0"/>
              <a:t>указывается общее число помещений, постоянно используемых отчитывающейся организацией для осуществления культурно-досуговой деятельности.</a:t>
            </a:r>
          </a:p>
          <a:p>
            <a:r>
              <a:rPr lang="ru-RU" dirty="0"/>
              <a:t>В</a:t>
            </a:r>
            <a:r>
              <a:rPr lang="ru-RU" b="1" dirty="0"/>
              <a:t> </a:t>
            </a:r>
            <a:r>
              <a:rPr lang="ru-RU" dirty="0"/>
              <a:t>это число </a:t>
            </a:r>
            <a:r>
              <a:rPr lang="ru-RU" b="1" u="sng" dirty="0"/>
              <a:t>не входят </a:t>
            </a:r>
            <a:endParaRPr lang="ru-RU" b="1" dirty="0"/>
          </a:p>
          <a:p>
            <a:r>
              <a:rPr lang="ru-RU" dirty="0" smtClean="0"/>
              <a:t>кабинет </a:t>
            </a:r>
            <a:r>
              <a:rPr lang="ru-RU" dirty="0"/>
              <a:t>директора, подсобные помещения, гардероб, туалет и т.п. </a:t>
            </a:r>
            <a:endParaRPr lang="ru-RU" dirty="0" smtClean="0"/>
          </a:p>
          <a:p>
            <a:r>
              <a:rPr lang="ru-RU" dirty="0" smtClean="0"/>
              <a:t>Но </a:t>
            </a:r>
            <a:r>
              <a:rPr lang="ru-RU" dirty="0"/>
              <a:t>если кабинет директора используется для занятий клубных формирований, то он считается помещением для культурно-досуговой деятельности и в общее число помещений учитывается.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2155756" y="1745842"/>
            <a:ext cx="338062" cy="1754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73331" y="1767839"/>
            <a:ext cx="516769" cy="8614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 txBox="1">
            <a:spLocks/>
          </p:cNvSpPr>
          <p:nvPr/>
        </p:nvSpPr>
        <p:spPr>
          <a:xfrm>
            <a:off x="4706936" y="2585264"/>
            <a:ext cx="1862742" cy="397348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Указывается </a:t>
            </a:r>
            <a:r>
              <a:rPr lang="ru-RU" dirty="0"/>
              <a:t>общее число помещений, используемых для различных видов культурно-досуговой </a:t>
            </a:r>
            <a:r>
              <a:rPr lang="ru-RU" dirty="0" smtClean="0"/>
              <a:t>деятельности, для </a:t>
            </a:r>
            <a:r>
              <a:rPr lang="ru-RU" dirty="0"/>
              <a:t>работы кружков, проведения репетиций, занятий и т.д.). </a:t>
            </a:r>
            <a:endParaRPr lang="ru-RU" dirty="0" smtClean="0"/>
          </a:p>
          <a:p>
            <a:r>
              <a:rPr lang="ru-RU" dirty="0" smtClean="0"/>
              <a:t>Зрительный </a:t>
            </a:r>
            <a:r>
              <a:rPr lang="ru-RU" dirty="0"/>
              <a:t>зал и фойе в данной графе не учитываются.</a:t>
            </a:r>
          </a:p>
          <a:p>
            <a:r>
              <a:rPr lang="ru-RU" dirty="0"/>
              <a:t>Но </a:t>
            </a:r>
            <a:r>
              <a:rPr lang="ru-RU" dirty="0" smtClean="0"/>
              <a:t>если в </a:t>
            </a:r>
            <a:r>
              <a:rPr lang="ru-RU" dirty="0"/>
              <a:t>фойе организуются мероприятия или занятия клубных формирований, проходят выставки, то помещение фойе учитывается как культурно-досуговое помещение.</a:t>
            </a:r>
          </a:p>
        </p:txBody>
      </p:sp>
      <p:sp>
        <p:nvSpPr>
          <p:cNvPr id="17" name="Текст 3"/>
          <p:cNvSpPr txBox="1">
            <a:spLocks/>
          </p:cNvSpPr>
          <p:nvPr/>
        </p:nvSpPr>
        <p:spPr>
          <a:xfrm>
            <a:off x="6883688" y="2430689"/>
            <a:ext cx="1912245" cy="40951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Внимание!</a:t>
            </a:r>
          </a:p>
          <a:p>
            <a:r>
              <a:rPr lang="ru-RU" dirty="0" smtClean="0"/>
              <a:t>Если библиотека </a:t>
            </a:r>
            <a:r>
              <a:rPr lang="ru-RU" dirty="0"/>
              <a:t>является филиалом ЦБС, мы ее </a:t>
            </a:r>
            <a:r>
              <a:rPr lang="ru-RU" dirty="0" smtClean="0"/>
              <a:t>в графах 20 и 22 </a:t>
            </a:r>
            <a:r>
              <a:rPr lang="ru-RU" dirty="0"/>
              <a:t>не </a:t>
            </a:r>
            <a:r>
              <a:rPr lang="ru-RU" dirty="0" smtClean="0"/>
              <a:t>указываем!</a:t>
            </a:r>
          </a:p>
          <a:p>
            <a:r>
              <a:rPr lang="ru-RU" dirty="0" smtClean="0"/>
              <a:t>Только те КДУ, кто вносит данные о библиотеках в ежемесячный мониторинг «Культура №1» заполняют графы 20 и 22.</a:t>
            </a:r>
          </a:p>
          <a:p>
            <a:r>
              <a:rPr lang="ru-RU" dirty="0" smtClean="0"/>
              <a:t>Остальные КДУ ставят в этих графах </a:t>
            </a:r>
            <a:r>
              <a:rPr lang="ru-RU" b="1" dirty="0" smtClean="0"/>
              <a:t>только ноль!</a:t>
            </a:r>
          </a:p>
          <a:p>
            <a:r>
              <a:rPr lang="ru-RU" dirty="0" smtClean="0"/>
              <a:t>Не указываются в качестве музеев комнаты русской старины, краеведческие экспозиции и т.д.</a:t>
            </a:r>
          </a:p>
          <a:p>
            <a:r>
              <a:rPr lang="ru-RU" dirty="0" smtClean="0"/>
              <a:t>Музей в Костромской области для внесения в 7-НК был только в п. Поназырево.</a:t>
            </a:r>
          </a:p>
          <a:p>
            <a:r>
              <a:rPr lang="ru-RU" dirty="0" smtClean="0"/>
              <a:t>Всем остальным КДУ в графе 21 ставить </a:t>
            </a:r>
            <a:r>
              <a:rPr lang="ru-RU" b="1" dirty="0" smtClean="0"/>
              <a:t>только ноль!</a:t>
            </a:r>
            <a:endParaRPr lang="ru-RU" b="1" dirty="0"/>
          </a:p>
        </p:txBody>
      </p:sp>
      <p:cxnSp>
        <p:nvCxnSpPr>
          <p:cNvPr id="18" name="Прямая со стрелкой 17"/>
          <p:cNvCxnSpPr>
            <a:stCxn id="17" idx="0"/>
          </p:cNvCxnSpPr>
          <p:nvPr/>
        </p:nvCxnSpPr>
        <p:spPr>
          <a:xfrm flipH="1" flipV="1">
            <a:off x="6569678" y="1790963"/>
            <a:ext cx="1270133" cy="6397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77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 t="60107" r="2272" b="18339"/>
          <a:stretch/>
        </p:blipFill>
        <p:spPr>
          <a:xfrm>
            <a:off x="224444" y="498914"/>
            <a:ext cx="8296103" cy="133834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2260" y="6398725"/>
            <a:ext cx="2394067" cy="32004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Заполнение с ошибками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1872787" y="1883227"/>
            <a:ext cx="2096061" cy="4561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У</a:t>
            </a:r>
            <a:r>
              <a:rPr lang="ru-RU" dirty="0" smtClean="0"/>
              <a:t>казывается </a:t>
            </a:r>
            <a:r>
              <a:rPr lang="ru-RU" dirty="0"/>
              <a:t>информация о возможности использования информационно-телекоммуникационной сети «Интернет» </a:t>
            </a:r>
            <a:r>
              <a:rPr lang="ru-RU" dirty="0" smtClean="0"/>
              <a:t>при </a:t>
            </a:r>
            <a:r>
              <a:rPr lang="ru-RU" dirty="0"/>
              <a:t>осуществлении отчитывающейся организацией различных видов своей </a:t>
            </a:r>
            <a:r>
              <a:rPr lang="ru-RU" dirty="0" smtClean="0"/>
              <a:t>деятельности </a:t>
            </a:r>
            <a:r>
              <a:rPr lang="ru-RU" dirty="0"/>
              <a:t>(как основных видов уставной, так и административно- управленческой деятельности).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случае наличия возможности использования Интернета в графу проставляется значение 1, в противном случае - 0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Доступ в Интернет должен быть обеспечен наличием автоматизированного рабочего места (компьютера). </a:t>
            </a:r>
          </a:p>
          <a:p>
            <a:r>
              <a:rPr lang="ru-RU" dirty="0" smtClean="0"/>
              <a:t>Если в графе 23 стоит ноль, то даже при наличии провода для интернета, к которому сотрудники подключают свой личный ноутбук, в графе 24 следует проставить ноль.</a:t>
            </a:r>
            <a:endParaRPr lang="ru-RU" dirty="0"/>
          </a:p>
          <a:p>
            <a:r>
              <a:rPr lang="ru-RU" b="1" i="1" dirty="0"/>
              <a:t>Внимание!</a:t>
            </a:r>
            <a:r>
              <a:rPr lang="ru-RU" i="1" dirty="0"/>
              <a:t> Если выход в Интернет сотрудники культурно-досугового учреждения осуществляют через личные модемы, то в графе 24 следует проставить значение - 0.</a:t>
            </a:r>
            <a:endParaRPr lang="ru-RU" dirty="0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4141716" y="2719470"/>
            <a:ext cx="2840975" cy="38063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В графе 26 </a:t>
            </a:r>
            <a:r>
              <a:rPr lang="ru-RU" dirty="0"/>
              <a:t>ставится 1 при наличии собственного сайта в информационно-телекоммуникационной сети «Интернет», официально зарегистрированного и имеющего уникальный домен в сети Интернет (состоящего на балансе организации), в противном случае 0.</a:t>
            </a:r>
          </a:p>
          <a:p>
            <a:r>
              <a:rPr lang="ru-RU" b="1" i="1" dirty="0"/>
              <a:t>Внимание! </a:t>
            </a:r>
            <a:r>
              <a:rPr lang="ru-RU" i="1" dirty="0"/>
              <a:t>Страницы организации в социальных сетях и (или) на сайтах других организаций и органов местного самоуправления в данной графе не учитываются!</a:t>
            </a:r>
            <a:endParaRPr lang="ru-RU" dirty="0"/>
          </a:p>
          <a:p>
            <a:r>
              <a:rPr lang="ru-RU" i="1" dirty="0"/>
              <a:t>В случае, если сайт принадлежит централизованной клубной системе, 1 указывается только у головного учреждения, у структурных подразделений проставляется 0.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3388304" y="1639884"/>
            <a:ext cx="1384254" cy="10795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5161725" y="1627444"/>
            <a:ext cx="16593" cy="2938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3"/>
          <p:cNvSpPr txBox="1">
            <a:spLocks/>
          </p:cNvSpPr>
          <p:nvPr/>
        </p:nvSpPr>
        <p:spPr>
          <a:xfrm>
            <a:off x="304351" y="1968810"/>
            <a:ext cx="1488528" cy="38965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Понятие автоматизированного рабочего места предполагает наличие работоспособного компьютера, соответствующего программного обеспечения, других необходимых условий применения компьютера в заявленных целях. </a:t>
            </a:r>
            <a:endParaRPr lang="ru-RU" dirty="0" smtClean="0"/>
          </a:p>
          <a:p>
            <a:r>
              <a:rPr lang="ru-RU" b="1" i="1" dirty="0" smtClean="0"/>
              <a:t>Внимание</a:t>
            </a:r>
            <a:r>
              <a:rPr lang="ru-RU" b="1" i="1" dirty="0"/>
              <a:t>!</a:t>
            </a:r>
            <a:r>
              <a:rPr lang="ru-RU" i="1" dirty="0"/>
              <a:t> В том случае, если специалист учреждения использует для работы свой личный компьютер, он не учитывается в данной графе.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1650729" y="1639884"/>
            <a:ext cx="818851" cy="2433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5" idx="0"/>
          </p:cNvCxnSpPr>
          <p:nvPr/>
        </p:nvCxnSpPr>
        <p:spPr>
          <a:xfrm flipV="1">
            <a:off x="1048615" y="1648703"/>
            <a:ext cx="0" cy="3201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 txBox="1">
            <a:spLocks/>
          </p:cNvSpPr>
          <p:nvPr/>
        </p:nvSpPr>
        <p:spPr>
          <a:xfrm>
            <a:off x="4593571" y="1921279"/>
            <a:ext cx="2256115" cy="63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В графе 28</a:t>
            </a:r>
            <a:r>
              <a:rPr lang="ru-RU" dirty="0"/>
              <a:t> указывается число специализированного оборудования для инвалидов </a:t>
            </a:r>
            <a:r>
              <a:rPr lang="ru-RU" dirty="0" smtClean="0"/>
              <a:t>(официально установленный пандус, коляски, </a:t>
            </a:r>
            <a:r>
              <a:rPr lang="ru-RU" dirty="0" err="1" smtClean="0"/>
              <a:t>скалоходы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17" name="Текст 3"/>
          <p:cNvSpPr txBox="1">
            <a:spLocks/>
          </p:cNvSpPr>
          <p:nvPr/>
        </p:nvSpPr>
        <p:spPr>
          <a:xfrm>
            <a:off x="7155558" y="1767840"/>
            <a:ext cx="1627114" cy="30452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В графе 29 </a:t>
            </a:r>
            <a:r>
              <a:rPr lang="ru-RU" dirty="0"/>
              <a:t>указывается число состоящих на балансе у отчитывающейся организации специализированных транспортных средств (автоклубы, </a:t>
            </a:r>
            <a:r>
              <a:rPr lang="ru-RU" dirty="0" err="1"/>
              <a:t>библиобусы</a:t>
            </a:r>
            <a:r>
              <a:rPr lang="ru-RU" dirty="0"/>
              <a:t>, </a:t>
            </a:r>
            <a:r>
              <a:rPr lang="ru-RU" dirty="0" err="1"/>
              <a:t>библиомобили</a:t>
            </a:r>
            <a:r>
              <a:rPr lang="ru-RU" dirty="0"/>
              <a:t>).</a:t>
            </a:r>
          </a:p>
          <a:p>
            <a:r>
              <a:rPr lang="ru-RU" b="1" i="1" dirty="0"/>
              <a:t>Внимание!</a:t>
            </a:r>
            <a:r>
              <a:rPr lang="ru-RU" i="1" dirty="0"/>
              <a:t> Неспециализированные легковые автомобили и микроавтобусы и даже автобусы здесь указывать не нужно!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5840169" y="1656971"/>
            <a:ext cx="1315389" cy="5227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4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71158" y="5565371"/>
            <a:ext cx="2949178" cy="34497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Правильное заполнение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t="4053" r="1897" b="22047"/>
          <a:stretch/>
        </p:blipFill>
        <p:spPr>
          <a:xfrm>
            <a:off x="108752" y="473824"/>
            <a:ext cx="9035248" cy="4896198"/>
          </a:xfrm>
        </p:spPr>
      </p:pic>
    </p:spTree>
    <p:extLst>
      <p:ext uri="{BB962C8B-B14F-4D97-AF65-F5344CB8AC3E}">
        <p14:creationId xmlns:p14="http://schemas.microsoft.com/office/powerpoint/2010/main" val="14208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2633</TotalTime>
  <Words>3693</Words>
  <Application>Microsoft Office PowerPoint</Application>
  <PresentationFormat>Экран (4:3)</PresentationFormat>
  <Paragraphs>400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Таблица для проверки числа клубных формирований и количества их участников по жанрам народного творчества: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Любые вопросы, возникающие при заполнении формы 7-НК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Внимание! Новая форма 7-НК!</dc:title>
  <dc:creator>Пользователь</dc:creator>
  <cp:lastModifiedBy>Пользователь</cp:lastModifiedBy>
  <cp:revision>65</cp:revision>
  <cp:lastPrinted>2023-11-21T06:55:19Z</cp:lastPrinted>
  <dcterms:created xsi:type="dcterms:W3CDTF">2020-10-27T13:00:44Z</dcterms:created>
  <dcterms:modified xsi:type="dcterms:W3CDTF">2023-11-23T09:48:40Z</dcterms:modified>
</cp:coreProperties>
</file>